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2" r:id="rId2"/>
    <p:sldId id="440" r:id="rId3"/>
    <p:sldId id="441" r:id="rId4"/>
    <p:sldId id="442" r:id="rId5"/>
    <p:sldId id="264" r:id="rId6"/>
    <p:sldId id="265" r:id="rId7"/>
    <p:sldId id="453" r:id="rId8"/>
    <p:sldId id="443" r:id="rId9"/>
    <p:sldId id="414" r:id="rId10"/>
    <p:sldId id="434" r:id="rId11"/>
    <p:sldId id="435" r:id="rId12"/>
    <p:sldId id="439" r:id="rId13"/>
    <p:sldId id="278" r:id="rId14"/>
    <p:sldId id="444" r:id="rId15"/>
    <p:sldId id="407" r:id="rId16"/>
    <p:sldId id="436" r:id="rId17"/>
    <p:sldId id="426" r:id="rId18"/>
    <p:sldId id="431" r:id="rId19"/>
    <p:sldId id="429" r:id="rId20"/>
    <p:sldId id="270" r:id="rId21"/>
    <p:sldId id="446" r:id="rId22"/>
    <p:sldId id="449" r:id="rId23"/>
    <p:sldId id="450" r:id="rId24"/>
    <p:sldId id="4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C1C6-33F8-496D-BADE-A33ED86DDBF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7C30-F98E-455F-968F-57DBDF4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079c982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079c982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32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7079c982a6_0_27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7079c982a6_0_27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1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D7F51-DBFD-4DBE-8B0A-DE7A3DC14FA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6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32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0C2-9A77-4F89-AEA5-861F19D3F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16C98-83DE-4898-85E4-7E25DB0F5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5AA9-C09E-42F1-A2E4-FD7D6ED0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ED8F-0D37-4B98-B59D-E70FC3FB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6F058-0BB2-46DF-BCAA-C73F6584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8A42-13E0-4824-8BB0-561A3204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A77B-DD3D-491F-B00B-A3A35D0E3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6DD1C-C5FE-4EB4-BA5E-181519E3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6E689-4931-4F70-83AB-9460C43A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CF8C6-B319-45D0-B6A2-1399FB39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5DBBD-2A29-430C-BB1A-D26CA44E8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6ECC5-439A-4730-AF14-D7EB0BD5F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9FB3-5DF9-4D3F-8AB1-AF7AA4FA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AC0C3-CC49-49F5-BDF9-F336AD3B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1416-45FD-4D93-A80F-B7D0FBE0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35" name="Google Shape;35;p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1199492" y="689071"/>
            <a:ext cx="10314615" cy="5667709"/>
            <a:chOff x="899619" y="516803"/>
            <a:chExt cx="7735961" cy="4250782"/>
          </a:xfrm>
        </p:grpSpPr>
        <p:sp>
          <p:nvSpPr>
            <p:cNvPr id="40" name="Google Shape;40;p3"/>
            <p:cNvSpPr/>
            <p:nvPr/>
          </p:nvSpPr>
          <p:spPr>
            <a:xfrm rot="-126081" flipH="1">
              <a:off x="5888707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-126065" flipH="1">
              <a:off x="908082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280400" y="848933"/>
            <a:ext cx="9631200" cy="3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rgbClr val="4129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1671184" y="634771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834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67" name="Google Shape;67;p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" name="Google Shape;71;p6"/>
          <p:cNvSpPr/>
          <p:nvPr/>
        </p:nvSpPr>
        <p:spPr>
          <a:xfrm flipH="1">
            <a:off x="3670684" y="7202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6"/>
          <p:cNvGrpSpPr/>
          <p:nvPr/>
        </p:nvGrpSpPr>
        <p:grpSpPr>
          <a:xfrm>
            <a:off x="1169422" y="1425781"/>
            <a:ext cx="10398985" cy="4893499"/>
            <a:chOff x="877066" y="1069336"/>
            <a:chExt cx="7799239" cy="3670124"/>
          </a:xfrm>
        </p:grpSpPr>
        <p:sp>
          <p:nvSpPr>
            <p:cNvPr id="73" name="Google Shape;73;p6"/>
            <p:cNvSpPr/>
            <p:nvPr/>
          </p:nvSpPr>
          <p:spPr>
            <a:xfrm rot="135208">
              <a:off x="6621556" y="3715628"/>
              <a:ext cx="1911243" cy="986362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6"/>
            <p:cNvSpPr/>
            <p:nvPr/>
          </p:nvSpPr>
          <p:spPr>
            <a:xfrm rot="-126081" flipH="1">
              <a:off x="894507" y="1104045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973000" y="3219700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ubTitle" idx="1"/>
          </p:nvPr>
        </p:nvSpPr>
        <p:spPr>
          <a:xfrm>
            <a:off x="973000" y="37929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ctrTitle" idx="2"/>
          </p:nvPr>
        </p:nvSpPr>
        <p:spPr>
          <a:xfrm>
            <a:off x="7858167" y="3219700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ubTitle" idx="3"/>
          </p:nvPr>
        </p:nvSpPr>
        <p:spPr>
          <a:xfrm>
            <a:off x="7858200" y="37929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ctrTitle" idx="4"/>
          </p:nvPr>
        </p:nvSpPr>
        <p:spPr>
          <a:xfrm>
            <a:off x="4415596" y="1773233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5"/>
          </p:nvPr>
        </p:nvSpPr>
        <p:spPr>
          <a:xfrm>
            <a:off x="4415617" y="23464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ctrTitle" idx="6"/>
          </p:nvPr>
        </p:nvSpPr>
        <p:spPr>
          <a:xfrm>
            <a:off x="4419800" y="4650333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ubTitle" idx="7"/>
          </p:nvPr>
        </p:nvSpPr>
        <p:spPr>
          <a:xfrm>
            <a:off x="4419833" y="52235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 idx="8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0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4166500" y="316325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6913300" y="4246051"/>
            <a:ext cx="4323600" cy="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662151" y="336000"/>
            <a:ext cx="9906256" cy="598328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781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rgbClr val="E7F4F5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8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34" name="Google Shape;234;p1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-1191879" flipH="1">
            <a:off x="5635847" y="2119127"/>
            <a:ext cx="10863699" cy="7124677"/>
            <a:chOff x="-964051" y="1500046"/>
            <a:chExt cx="8147756" cy="5343496"/>
          </a:xfrm>
        </p:grpSpPr>
        <p:sp>
          <p:nvSpPr>
            <p:cNvPr id="239" name="Google Shape;239;p18"/>
            <p:cNvSpPr/>
            <p:nvPr/>
          </p:nvSpPr>
          <p:spPr>
            <a:xfrm rot="-5844878">
              <a:off x="4116318" y="3695014"/>
              <a:ext cx="2340975" cy="35211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0" name="Google Shape;240;p18"/>
            <p:cNvGrpSpPr/>
            <p:nvPr/>
          </p:nvGrpSpPr>
          <p:grpSpPr>
            <a:xfrm>
              <a:off x="-964051" y="1500046"/>
              <a:ext cx="7262059" cy="5197395"/>
              <a:chOff x="-964051" y="1500046"/>
              <a:chExt cx="7262059" cy="5197395"/>
            </a:xfrm>
          </p:grpSpPr>
          <p:grpSp>
            <p:nvGrpSpPr>
              <p:cNvPr id="241" name="Google Shape;241;p18"/>
              <p:cNvGrpSpPr/>
              <p:nvPr/>
            </p:nvGrpSpPr>
            <p:grpSpPr>
              <a:xfrm>
                <a:off x="726603" y="1500046"/>
                <a:ext cx="5571405" cy="4566693"/>
                <a:chOff x="656403" y="2175696"/>
                <a:chExt cx="5571405" cy="4566693"/>
              </a:xfrm>
            </p:grpSpPr>
            <p:sp>
              <p:nvSpPr>
                <p:cNvPr id="242" name="Google Shape;242;p18"/>
                <p:cNvSpPr/>
                <p:nvPr/>
              </p:nvSpPr>
              <p:spPr>
                <a:xfrm rot="-777296">
                  <a:off x="993024" y="2679446"/>
                  <a:ext cx="4898163" cy="355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46" h="79237" extrusionOk="0">
                      <a:moveTo>
                        <a:pt x="68170" y="1"/>
                      </a:moveTo>
                      <a:cubicBezTo>
                        <a:pt x="66113" y="5637"/>
                        <a:pt x="56930" y="12570"/>
                        <a:pt x="56638" y="12783"/>
                      </a:cubicBezTo>
                      <a:cubicBezTo>
                        <a:pt x="56453" y="10810"/>
                        <a:pt x="54305" y="9340"/>
                        <a:pt x="52420" y="9340"/>
                      </a:cubicBezTo>
                      <a:cubicBezTo>
                        <a:pt x="52402" y="9340"/>
                        <a:pt x="52385" y="9340"/>
                        <a:pt x="52367" y="9340"/>
                      </a:cubicBezTo>
                      <a:cubicBezTo>
                        <a:pt x="50368" y="9367"/>
                        <a:pt x="48621" y="10965"/>
                        <a:pt x="48124" y="12855"/>
                      </a:cubicBezTo>
                      <a:cubicBezTo>
                        <a:pt x="48050" y="13141"/>
                        <a:pt x="48002" y="13430"/>
                        <a:pt x="47986" y="13729"/>
                      </a:cubicBezTo>
                      <a:cubicBezTo>
                        <a:pt x="47969" y="14021"/>
                        <a:pt x="47972" y="14317"/>
                        <a:pt x="48002" y="14610"/>
                      </a:cubicBezTo>
                      <a:cubicBezTo>
                        <a:pt x="46990" y="12638"/>
                        <a:pt x="45047" y="11657"/>
                        <a:pt x="42926" y="11657"/>
                      </a:cubicBezTo>
                      <a:cubicBezTo>
                        <a:pt x="40642" y="11657"/>
                        <a:pt x="38151" y="12794"/>
                        <a:pt x="36392" y="15055"/>
                      </a:cubicBezTo>
                      <a:cubicBezTo>
                        <a:pt x="34590" y="13681"/>
                        <a:pt x="32679" y="12464"/>
                        <a:pt x="30636" y="11475"/>
                      </a:cubicBezTo>
                      <a:cubicBezTo>
                        <a:pt x="27364" y="9897"/>
                        <a:pt x="23709" y="8959"/>
                        <a:pt x="20095" y="8959"/>
                      </a:cubicBezTo>
                      <a:cubicBezTo>
                        <a:pt x="17852" y="8959"/>
                        <a:pt x="15625" y="9321"/>
                        <a:pt x="13515" y="10115"/>
                      </a:cubicBezTo>
                      <a:cubicBezTo>
                        <a:pt x="942" y="14840"/>
                        <a:pt x="0" y="30606"/>
                        <a:pt x="3591" y="41662"/>
                      </a:cubicBezTo>
                      <a:cubicBezTo>
                        <a:pt x="5838" y="48587"/>
                        <a:pt x="10203" y="54160"/>
                        <a:pt x="15381" y="59028"/>
                      </a:cubicBezTo>
                      <a:cubicBezTo>
                        <a:pt x="16476" y="60061"/>
                        <a:pt x="17615" y="61064"/>
                        <a:pt x="18771" y="62040"/>
                      </a:cubicBezTo>
                      <a:cubicBezTo>
                        <a:pt x="25941" y="68075"/>
                        <a:pt x="34352" y="72661"/>
                        <a:pt x="43266" y="75534"/>
                      </a:cubicBezTo>
                      <a:cubicBezTo>
                        <a:pt x="51031" y="78034"/>
                        <a:pt x="59189" y="79237"/>
                        <a:pt x="67340" y="79237"/>
                      </a:cubicBezTo>
                      <a:cubicBezTo>
                        <a:pt x="67913" y="79237"/>
                        <a:pt x="68485" y="79231"/>
                        <a:pt x="69058" y="79219"/>
                      </a:cubicBezTo>
                      <a:cubicBezTo>
                        <a:pt x="80226" y="78982"/>
                        <a:pt x="91666" y="76969"/>
                        <a:pt x="99839" y="68765"/>
                      </a:cubicBezTo>
                      <a:cubicBezTo>
                        <a:pt x="103358" y="65233"/>
                        <a:pt x="106037" y="60908"/>
                        <a:pt x="107621" y="56176"/>
                      </a:cubicBezTo>
                      <a:cubicBezTo>
                        <a:pt x="109046" y="51916"/>
                        <a:pt x="108685" y="47496"/>
                        <a:pt x="105669" y="44004"/>
                      </a:cubicBezTo>
                      <a:cubicBezTo>
                        <a:pt x="103272" y="41230"/>
                        <a:pt x="100079" y="40424"/>
                        <a:pt x="97236" y="40424"/>
                      </a:cubicBezTo>
                      <a:cubicBezTo>
                        <a:pt x="93910" y="40424"/>
                        <a:pt x="91064" y="41526"/>
                        <a:pt x="90534" y="41866"/>
                      </a:cubicBezTo>
                      <a:cubicBezTo>
                        <a:pt x="91668" y="33369"/>
                        <a:pt x="85460" y="32426"/>
                        <a:pt x="82645" y="32426"/>
                      </a:cubicBezTo>
                      <a:cubicBezTo>
                        <a:pt x="81840" y="32426"/>
                        <a:pt x="81313" y="32503"/>
                        <a:pt x="81313" y="32503"/>
                      </a:cubicBezTo>
                      <a:cubicBezTo>
                        <a:pt x="81313" y="32503"/>
                        <a:pt x="83741" y="28760"/>
                        <a:pt x="81501" y="26869"/>
                      </a:cubicBezTo>
                      <a:cubicBezTo>
                        <a:pt x="80935" y="26390"/>
                        <a:pt x="80130" y="26165"/>
                        <a:pt x="79304" y="26165"/>
                      </a:cubicBezTo>
                      <a:cubicBezTo>
                        <a:pt x="78419" y="26165"/>
                        <a:pt x="77509" y="26423"/>
                        <a:pt x="76843" y="26904"/>
                      </a:cubicBezTo>
                      <a:cubicBezTo>
                        <a:pt x="74925" y="15810"/>
                        <a:pt x="78784" y="8959"/>
                        <a:pt x="78784" y="8959"/>
                      </a:cubicBezTo>
                      <a:lnTo>
                        <a:pt x="72852" y="3951"/>
                      </a:lnTo>
                      <a:lnTo>
                        <a:pt x="68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8"/>
                <p:cNvSpPr/>
                <p:nvPr/>
              </p:nvSpPr>
              <p:spPr>
                <a:xfrm rot="798656">
                  <a:off x="3279298" y="2392095"/>
                  <a:ext cx="1202674" cy="178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" h="5678" extrusionOk="0">
                      <a:moveTo>
                        <a:pt x="2843" y="0"/>
                      </a:moveTo>
                      <a:cubicBezTo>
                        <a:pt x="1272" y="0"/>
                        <a:pt x="0" y="1272"/>
                        <a:pt x="0" y="2839"/>
                      </a:cubicBezTo>
                      <a:cubicBezTo>
                        <a:pt x="0" y="4407"/>
                        <a:pt x="1272" y="5678"/>
                        <a:pt x="2843" y="5678"/>
                      </a:cubicBezTo>
                      <a:cubicBezTo>
                        <a:pt x="4410" y="5678"/>
                        <a:pt x="5682" y="4407"/>
                        <a:pt x="5682" y="2839"/>
                      </a:cubicBezTo>
                      <a:cubicBezTo>
                        <a:pt x="5682" y="1272"/>
                        <a:pt x="4410" y="0"/>
                        <a:pt x="28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44" name="Google Shape;244;p18"/>
              <p:cNvSpPr/>
              <p:nvPr/>
            </p:nvSpPr>
            <p:spPr>
              <a:xfrm rot="-4372897">
                <a:off x="-107508" y="3299935"/>
                <a:ext cx="2341115" cy="3521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18"/>
            <p:cNvSpPr/>
            <p:nvPr/>
          </p:nvSpPr>
          <p:spPr>
            <a:xfrm rot="-4372897">
              <a:off x="2201729" y="3299935"/>
              <a:ext cx="2341115" cy="352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18"/>
          <p:cNvSpPr txBox="1">
            <a:spLocks noGrp="1"/>
          </p:cNvSpPr>
          <p:nvPr>
            <p:ph type="ctrTitle"/>
          </p:nvPr>
        </p:nvSpPr>
        <p:spPr>
          <a:xfrm>
            <a:off x="2242704" y="16103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ubTitle" idx="1"/>
          </p:nvPr>
        </p:nvSpPr>
        <p:spPr>
          <a:xfrm>
            <a:off x="968800" y="20967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ctrTitle" idx="2"/>
          </p:nvPr>
        </p:nvSpPr>
        <p:spPr>
          <a:xfrm>
            <a:off x="2242704" y="320371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3"/>
          </p:nvPr>
        </p:nvSpPr>
        <p:spPr>
          <a:xfrm>
            <a:off x="968800" y="369011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ctrTitle" idx="4"/>
          </p:nvPr>
        </p:nvSpPr>
        <p:spPr>
          <a:xfrm>
            <a:off x="2242704" y="47970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subTitle" idx="5"/>
          </p:nvPr>
        </p:nvSpPr>
        <p:spPr>
          <a:xfrm>
            <a:off x="968800" y="52834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ctrTitle" idx="6"/>
          </p:nvPr>
        </p:nvSpPr>
        <p:spPr>
          <a:xfrm>
            <a:off x="8185875" y="16103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subTitle" idx="7"/>
          </p:nvPr>
        </p:nvSpPr>
        <p:spPr>
          <a:xfrm>
            <a:off x="6911601" y="20967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4" name="Google Shape;254;p18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55" name="Google Shape;255;p1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18"/>
          <p:cNvSpPr txBox="1">
            <a:spLocks noGrp="1"/>
          </p:cNvSpPr>
          <p:nvPr>
            <p:ph type="ctrTitle" idx="8"/>
          </p:nvPr>
        </p:nvSpPr>
        <p:spPr>
          <a:xfrm>
            <a:off x="8185875" y="320371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9"/>
          </p:nvPr>
        </p:nvSpPr>
        <p:spPr>
          <a:xfrm>
            <a:off x="6911601" y="369011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ctrTitle" idx="13"/>
          </p:nvPr>
        </p:nvSpPr>
        <p:spPr>
          <a:xfrm>
            <a:off x="8185875" y="47970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61" name="Google Shape;261;p18"/>
          <p:cNvSpPr txBox="1">
            <a:spLocks noGrp="1"/>
          </p:cNvSpPr>
          <p:nvPr>
            <p:ph type="subTitle" idx="14"/>
          </p:nvPr>
        </p:nvSpPr>
        <p:spPr>
          <a:xfrm>
            <a:off x="6911601" y="52834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 idx="15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7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BD2F-3CFD-42C5-B03C-C96B6F9D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8FA8-CC59-471B-852E-677D89CCD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2BD3B-CB9D-416C-90E8-1AA36435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9131-C3B9-450A-9C2A-D9706307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DB62-6FD5-4282-BEDB-2D59F185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F9B7-5CD5-4533-A727-3800C937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8921-BDBB-402A-98A7-1D4A43B9E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BA7A-1722-45AD-BB80-7C8EFB27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D632-06C2-4159-888E-1D3BCEF9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E7F0-26BE-42D1-AC25-C33D295D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3740-BF16-43EB-82C7-19BEEB93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A545-E99E-4C88-A09F-AC7321BB0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B6A5B-5083-442D-94A6-A61872E69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237D-1BA6-4BD3-B18B-6A4E3BBE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B33AB-7746-45E6-B161-87FFAC8E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AC00C-3F35-4158-A063-54709936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E0EE-6BDA-4BA2-902D-04F91013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93BBD-6445-453C-AB73-9414FC6F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47542-6BB1-4596-9A58-EF07FAC07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7429C-F319-43F6-A966-6D0A410DE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B5150-A43D-4AFF-86B8-939E1303F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BE206-4793-4134-893E-00D07A36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FCE7A-7BCE-4C2B-9420-DD8BD896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19EBD-6CEB-44DA-BEFE-8FE9428C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3741-1AEB-4786-BC50-933DC7D9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936BC-725F-4014-B1E7-305D278A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D12F2-88C3-4AD7-AE8F-FAF321FB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230D3-BCFF-4AF5-8DBC-E60455D8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9DF01-2FAB-4723-BBE3-03AF9EFF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4257-2B18-41B3-AFF1-3E40B6A4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9A2CE-7365-4A7A-B4FD-972FCA8F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ECDE-F599-4189-BE66-72C0E07F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F81D-1E4A-4587-8986-2194353D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87AEB-1C2A-4B2B-9353-E143B2CB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BF7E5-253C-4631-BFB5-CB041ED1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1DBFE-A025-426A-88C9-BA192CAE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60411-8815-4CEC-A22A-A9BC620F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E8E8-C36F-47D8-A99A-E9BF6C18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282E1-F619-4143-BA12-B19FC282A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36805-4852-4644-8EE3-9F4577B18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A2AEA-02FF-4D71-8BA8-A79AC6ED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2D392-CD86-43F7-A603-72B74431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6732E-49B0-49BA-9F50-825D5EC9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4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8F9B0-111B-48EC-A852-A3999073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D1718-B3BA-4ED0-A861-F8FB7227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B977-8557-4A44-8FB9-78BE1417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7206-4FE5-47BA-8A90-C11D517E5AB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6964-8298-4028-84B7-A4F7F895C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7B739-E473-45E1-AD5D-00E438E45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4397-63D8-421B-AD75-427A3FCE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>
            <a:spLocks noGrp="1"/>
          </p:cNvSpPr>
          <p:nvPr>
            <p:ph type="title"/>
          </p:nvPr>
        </p:nvSpPr>
        <p:spPr>
          <a:xfrm>
            <a:off x="1145123" y="14917"/>
            <a:ext cx="9631200" cy="31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000" b="1" dirty="0">
                <a:latin typeface="Amatic SC" panose="020B0604020202020204" charset="-79"/>
                <a:cs typeface="Amatic SC" panose="020B0604020202020204" charset="-79"/>
              </a:rPr>
              <a:t>KIỂM TRA BÀI CŨ</a:t>
            </a:r>
            <a:endParaRPr sz="40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0249" y="866768"/>
            <a:ext cx="602303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0249" y="2704111"/>
            <a:ext cx="11931751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5830630" y="556482"/>
            <a:ext cx="3200400" cy="2819400"/>
            <a:chOff x="768" y="288"/>
            <a:chExt cx="1824" cy="1440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1072" y="288"/>
              <a:ext cx="978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</a:p>
          </p:txBody>
        </p:sp>
        <p:pic>
          <p:nvPicPr>
            <p:cNvPr id="9" name="Picture 77"/>
            <p:cNvPicPr>
              <a:picLocks noChangeAspect="1" noChangeArrowheads="1"/>
            </p:cNvPicPr>
            <p:nvPr/>
          </p:nvPicPr>
          <p:blipFill>
            <a:blip r:embed="rId3"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564"/>
              <a:ext cx="182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9144000" y="303016"/>
            <a:ext cx="3048000" cy="3072865"/>
            <a:chOff x="3360" y="240"/>
            <a:chExt cx="1632" cy="1488"/>
          </a:xfrm>
        </p:grpSpPr>
        <p:pic>
          <p:nvPicPr>
            <p:cNvPr id="11" name="Picture 78"/>
            <p:cNvPicPr>
              <a:picLocks noChangeAspect="1" noChangeArrowheads="1"/>
            </p:cNvPicPr>
            <p:nvPr/>
          </p:nvPicPr>
          <p:blipFill>
            <a:blip r:embed="rId4">
              <a:lum bright="-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80"/>
              <a:ext cx="163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3764" y="240"/>
              <a:ext cx="9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Tinh tinh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9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45"/>
          <p:cNvSpPr/>
          <p:nvPr/>
        </p:nvSpPr>
        <p:spPr>
          <a:xfrm>
            <a:off x="638827" y="1632924"/>
            <a:ext cx="11607176" cy="4778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3200" dirty="0">
                <a:latin typeface="+mj-lt"/>
              </a:rPr>
              <a:t> 	</a:t>
            </a:r>
            <a:r>
              <a:rPr lang="en-US" sz="3600" dirty="0" smtClean="0">
                <a:latin typeface="+mj-lt"/>
              </a:rPr>
              <a:t>- </a:t>
            </a:r>
            <a:r>
              <a:rPr lang="vi-VN" sz="3600" dirty="0" smtClean="0">
                <a:latin typeface="+mj-lt"/>
              </a:rPr>
              <a:t>Trung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vi-VN" sz="3600" dirty="0" smtClean="0">
                <a:latin typeface="+mj-lt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dirty="0">
              <a:latin typeface="+mj-lt"/>
            </a:endParaRPr>
          </a:p>
          <a:p>
            <a:pPr lvl="0"/>
            <a:r>
              <a:rPr lang="vi-VN" sz="3200" dirty="0">
                <a:latin typeface="+mj-lt"/>
              </a:rPr>
              <a:t>	</a:t>
            </a:r>
            <a:r>
              <a:rPr lang="en-US" sz="3200" dirty="0" smtClean="0">
                <a:latin typeface="+mj-lt"/>
              </a:rPr>
              <a:t>- </a:t>
            </a:r>
            <a:r>
              <a:rPr lang="vi-VN" sz="4000" dirty="0" smtClean="0">
                <a:latin typeface="+mj-lt"/>
              </a:rPr>
              <a:t>Sơ </a:t>
            </a:r>
            <a:r>
              <a:rPr lang="vi-VN" sz="4000" dirty="0">
                <a:latin typeface="+mj-lt"/>
              </a:rPr>
              <a:t>đồ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+mj-lt"/>
              </a:rPr>
              <a:t> </a:t>
            </a:r>
            <a:r>
              <a:rPr lang="vi-VN" sz="4000" dirty="0" smtClean="0">
                <a:latin typeface="+mj-lt"/>
              </a:rPr>
              <a:t>cung </a:t>
            </a:r>
            <a:r>
              <a:rPr lang="vi-VN" sz="4000" dirty="0">
                <a:latin typeface="+mj-lt"/>
              </a:rPr>
              <a:t>phản xạ sinh dưỡng:</a:t>
            </a:r>
          </a:p>
          <a:p>
            <a:pPr lvl="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+mj-lt"/>
              </a:rPr>
              <a:t>-&gt;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4000" dirty="0" smtClean="0">
                <a:latin typeface="+mj-lt"/>
              </a:rPr>
              <a:t>ây </a:t>
            </a:r>
            <a:r>
              <a:rPr lang="vi-VN" sz="4000" dirty="0">
                <a:latin typeface="+mj-lt"/>
              </a:rPr>
              <a:t>TK hướng tâm      </a:t>
            </a:r>
            <a:r>
              <a:rPr lang="en-US" sz="4000" dirty="0" smtClean="0">
                <a:latin typeface="+mj-lt"/>
              </a:rPr>
              <a:t>  </a:t>
            </a:r>
            <a:r>
              <a:rPr lang="vi-VN" sz="4000" dirty="0" smtClean="0">
                <a:latin typeface="+mj-lt"/>
              </a:rPr>
              <a:t>trung </a:t>
            </a:r>
            <a:r>
              <a:rPr lang="vi-VN" sz="4000" dirty="0">
                <a:latin typeface="+mj-lt"/>
              </a:rPr>
              <a:t>ương thần kinh     </a:t>
            </a:r>
            <a:r>
              <a:rPr lang="en-US" sz="4000" dirty="0" smtClean="0">
                <a:latin typeface="+mj-lt"/>
              </a:rPr>
              <a:t>  </a:t>
            </a:r>
            <a:r>
              <a:rPr lang="vi-VN" sz="4000" dirty="0" smtClean="0">
                <a:latin typeface="+mj-lt"/>
              </a:rPr>
              <a:t>dây </a:t>
            </a:r>
            <a:r>
              <a:rPr lang="vi-VN" sz="4000" dirty="0">
                <a:latin typeface="+mj-lt"/>
              </a:rPr>
              <a:t>TK trước hạch      </a:t>
            </a:r>
            <a:r>
              <a:rPr lang="en-US" sz="4000" dirty="0" smtClean="0">
                <a:latin typeface="+mj-lt"/>
              </a:rPr>
              <a:t> </a:t>
            </a:r>
            <a:r>
              <a:rPr lang="vi-VN" sz="4000" dirty="0" smtClean="0">
                <a:latin typeface="+mj-lt"/>
              </a:rPr>
              <a:t>hạch </a:t>
            </a:r>
            <a:r>
              <a:rPr lang="vi-VN" sz="4000" dirty="0">
                <a:latin typeface="+mj-lt"/>
              </a:rPr>
              <a:t>thần kinh     </a:t>
            </a:r>
            <a:r>
              <a:rPr lang="en-US" sz="4000" dirty="0" smtClean="0">
                <a:latin typeface="+mj-lt"/>
              </a:rPr>
              <a:t>  </a:t>
            </a:r>
            <a:r>
              <a:rPr lang="vi-VN" sz="4000" dirty="0" smtClean="0">
                <a:latin typeface="+mj-lt"/>
              </a:rPr>
              <a:t>dây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vi-VN" sz="4000" dirty="0" smtClean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sau </a:t>
            </a:r>
            <a:r>
              <a:rPr lang="vi-VN" sz="4000" dirty="0" smtClean="0">
                <a:latin typeface="+mj-lt"/>
              </a:rPr>
              <a:t>hạch</a:t>
            </a:r>
            <a:r>
              <a:rPr lang="en-US" sz="4000" dirty="0" smtClean="0">
                <a:latin typeface="+mj-lt"/>
              </a:rPr>
              <a:t>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8" name="Google Shape;1408;p45"/>
          <p:cNvSpPr/>
          <p:nvPr/>
        </p:nvSpPr>
        <p:spPr>
          <a:xfrm>
            <a:off x="1922269" y="4143216"/>
            <a:ext cx="217200" cy="217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9" name="Google Shape;1409;p45"/>
          <p:cNvSpPr/>
          <p:nvPr/>
        </p:nvSpPr>
        <p:spPr>
          <a:xfrm>
            <a:off x="1881348" y="5017903"/>
            <a:ext cx="217200" cy="217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546;p28"/>
          <p:cNvSpPr txBox="1">
            <a:spLocks/>
          </p:cNvSpPr>
          <p:nvPr/>
        </p:nvSpPr>
        <p:spPr>
          <a:xfrm>
            <a:off x="417809" y="948630"/>
            <a:ext cx="7669619" cy="8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3733" b="1" dirty="0">
                <a:latin typeface="+mj-lt"/>
                <a:ea typeface="Verdana" panose="020B0604030504040204" pitchFamily="34" charset="0"/>
              </a:rPr>
              <a:t>I. Cung phản xạ sinh dưỡng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78883" y="4849908"/>
            <a:ext cx="677475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821334" y="4360412"/>
            <a:ext cx="782957" cy="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33388" y="5584016"/>
            <a:ext cx="696260" cy="1418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63999" y="4870760"/>
            <a:ext cx="82369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15640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	</a:t>
            </a:r>
            <a:endParaRPr lang="en-US" altLang="en-US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396049" y="1915134"/>
            <a:ext cx="64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9704" y="2866017"/>
            <a:ext cx="2666683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dirty="0" smtClean="0">
                <a:latin typeface="Times New Roman" pitchFamily="18" charset="0"/>
                <a:cs typeface="Times New Roman" pitchFamily="18" charset="0"/>
              </a:rPr>
              <a:t>HTK </a:t>
            </a:r>
            <a:r>
              <a:rPr lang="en-US" altLang="en-US" sz="3733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73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dirty="0" err="1">
                <a:latin typeface="Times New Roman" pitchFamily="18" charset="0"/>
                <a:cs typeface="Times New Roman" pitchFamily="18" charset="0"/>
              </a:rPr>
              <a:t>gồm</a:t>
            </a:r>
            <a:endParaRPr lang="en-US" alt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802506" y="2368325"/>
            <a:ext cx="68814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ct val="50000"/>
              </a:spcBef>
              <a:defRPr sz="28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    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609953" y="3887321"/>
            <a:ext cx="2646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800279" y="3550827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818807" y="4715081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3186190" y="2840019"/>
            <a:ext cx="1317679" cy="767679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00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181481" y="3687185"/>
            <a:ext cx="1279356" cy="730623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00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7314638" y="3872754"/>
            <a:ext cx="1363196" cy="56513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00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7314642" y="4410449"/>
            <a:ext cx="1305821" cy="63847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00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44668" y="1464562"/>
            <a:ext cx="822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dirty="0">
                <a:solidFill>
                  <a:srgbClr val="0000CC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45029" y="1339898"/>
            <a:ext cx="8817435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d­ưỡng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546;p28"/>
          <p:cNvSpPr txBox="1">
            <a:spLocks/>
          </p:cNvSpPr>
          <p:nvPr/>
        </p:nvSpPr>
        <p:spPr>
          <a:xfrm>
            <a:off x="0" y="657822"/>
            <a:ext cx="11171275" cy="8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vi-VN" sz="3733" b="1" dirty="0">
                <a:latin typeface="+mj-lt"/>
                <a:ea typeface="Verdana" panose="020B0604030504040204" pitchFamily="34" charset="0"/>
              </a:rPr>
              <a:t>II. Cấu tạo của hệ thần kinh sinh dưỡng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3032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  <p:bldP spid="20494" grpId="0"/>
      <p:bldP spid="20495" grpId="0"/>
      <p:bldP spid="32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	</a:t>
            </a:r>
            <a:endParaRPr lang="en-US" altLang="en-US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258794" y="2062758"/>
            <a:ext cx="64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24245" y="3205257"/>
            <a:ext cx="2697163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ct val="50000"/>
              </a:spcBef>
              <a:defRPr sz="28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733" dirty="0" smtClean="0"/>
              <a:t>HTK </a:t>
            </a:r>
            <a:r>
              <a:rPr lang="en-US" altLang="en-US" sz="3733" dirty="0" err="1" smtClean="0"/>
              <a:t>sinh</a:t>
            </a:r>
            <a:r>
              <a:rPr lang="en-US" altLang="en-US" sz="3733" dirty="0" smtClean="0"/>
              <a:t> </a:t>
            </a:r>
            <a:r>
              <a:rPr lang="en-US" altLang="en-US" sz="3733" dirty="0" err="1"/>
              <a:t>dưỡng</a:t>
            </a:r>
            <a:r>
              <a:rPr lang="en-US" altLang="en-US" sz="3733" dirty="0"/>
              <a:t> </a:t>
            </a:r>
            <a:r>
              <a:rPr lang="en-US" altLang="en-US" sz="3733" dirty="0" err="1"/>
              <a:t>gồm</a:t>
            </a:r>
            <a:endParaRPr lang="en-US" altLang="en-US" sz="3733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097794" y="3043499"/>
            <a:ext cx="6657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ct val="50000"/>
              </a:spcBef>
              <a:defRPr sz="28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/>
              <a:t>Phân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hệ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cảm</a:t>
            </a:r>
            <a:r>
              <a:rPr lang="en-US" altLang="en-US" sz="3200" dirty="0"/>
              <a:t>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90091" y="4193821"/>
            <a:ext cx="5026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spcBef>
                <a:spcPct val="50000"/>
              </a:spcBef>
              <a:defRPr sz="28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/>
              <a:t>Phân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hệ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đối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cảm</a:t>
            </a:r>
            <a:endParaRPr lang="en-US" altLang="en-US" sz="3200" dirty="0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4231342" y="3413760"/>
            <a:ext cx="1735567" cy="444649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00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4203664" y="3899778"/>
            <a:ext cx="1605467" cy="546716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00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16772" y="1735755"/>
            <a:ext cx="822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dirty="0">
                <a:solidFill>
                  <a:srgbClr val="0000CC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82384" y="1401063"/>
            <a:ext cx="9168205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100" b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Hệ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d­ưỡng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gồm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hệ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?</a:t>
            </a:r>
          </a:p>
          <a:p>
            <a:endParaRPr lang="en-US" altLang="vi-VN" sz="28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  <p:sp>
        <p:nvSpPr>
          <p:cNvPr id="14" name="Google Shape;546;p28"/>
          <p:cNvSpPr txBox="1">
            <a:spLocks/>
          </p:cNvSpPr>
          <p:nvPr/>
        </p:nvSpPr>
        <p:spPr>
          <a:xfrm>
            <a:off x="0" y="657822"/>
            <a:ext cx="11171275" cy="8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vi-VN" sz="3733" b="1" dirty="0">
                <a:latin typeface="+mj-lt"/>
                <a:ea typeface="Verdana" panose="020B0604030504040204" pitchFamily="34" charset="0"/>
              </a:rPr>
              <a:t>II. Cấu tạo của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40781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  <p:bldP spid="32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e than kinh sinh duong1">
            <a:extLst>
              <a:ext uri="{FF2B5EF4-FFF2-40B4-BE49-F238E27FC236}">
                <a16:creationId xmlns:a16="http://schemas.microsoft.com/office/drawing/2014/main" id="{B7E6B72E-3ED0-430E-BE2D-0ECF44E8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6" y="421482"/>
            <a:ext cx="9079707" cy="43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Line 8">
            <a:extLst>
              <a:ext uri="{FF2B5EF4-FFF2-40B4-BE49-F238E27FC236}">
                <a16:creationId xmlns:a16="http://schemas.microsoft.com/office/drawing/2014/main" id="{09E19FE7-F5C4-471B-9A67-D3C8209AC7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5596" y="4336257"/>
            <a:ext cx="454343" cy="194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C143986C-539A-4490-8AAB-EEEDB49F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259230"/>
            <a:ext cx="55664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160" b="1" dirty="0">
                <a:solidFill>
                  <a:srgbClr val="660066"/>
                </a:solidFill>
              </a:rPr>
              <a:t>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48-3 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5FEA816A-1ACE-4175-AE67-0B6C690A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341" y="5813228"/>
            <a:ext cx="3790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02B3F1-1C93-49C8-8E8E-F9D79FCA3E05}"/>
              </a:ext>
            </a:extLst>
          </p:cNvPr>
          <p:cNvSpPr txBox="1"/>
          <p:nvPr/>
        </p:nvSpPr>
        <p:spPr>
          <a:xfrm>
            <a:off x="1864043" y="3418999"/>
            <a:ext cx="341472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60" b="1" dirty="0"/>
              <a:t>1</a:t>
            </a:r>
            <a:endParaRPr lang="vi-VN" sz="216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EE028C6-842D-4349-84D8-0AD94AD11363}"/>
              </a:ext>
            </a:extLst>
          </p:cNvPr>
          <p:cNvSpPr txBox="1"/>
          <p:nvPr/>
        </p:nvSpPr>
        <p:spPr>
          <a:xfrm>
            <a:off x="10173653" y="1943100"/>
            <a:ext cx="341472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60" b="1" dirty="0"/>
              <a:t>5</a:t>
            </a:r>
            <a:endParaRPr lang="vi-VN" sz="2160" b="1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C44279D-F6B6-45D1-A3B0-837032DB92A3}"/>
              </a:ext>
            </a:extLst>
          </p:cNvPr>
          <p:cNvSpPr txBox="1"/>
          <p:nvPr/>
        </p:nvSpPr>
        <p:spPr>
          <a:xfrm>
            <a:off x="10273665" y="421482"/>
            <a:ext cx="341472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60" b="1" dirty="0"/>
              <a:t>4</a:t>
            </a:r>
            <a:endParaRPr lang="vi-VN" sz="2160" b="1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369622D-1C95-44A8-948A-9D93D64A4A97}"/>
              </a:ext>
            </a:extLst>
          </p:cNvPr>
          <p:cNvSpPr txBox="1"/>
          <p:nvPr/>
        </p:nvSpPr>
        <p:spPr>
          <a:xfrm>
            <a:off x="5608798" y="1343025"/>
            <a:ext cx="341471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60" b="1" dirty="0"/>
              <a:t>3</a:t>
            </a:r>
            <a:endParaRPr lang="vi-VN" sz="2160" b="1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EA70ABB-E910-4E02-B4F8-353780B19139}"/>
              </a:ext>
            </a:extLst>
          </p:cNvPr>
          <p:cNvSpPr txBox="1"/>
          <p:nvPr/>
        </p:nvSpPr>
        <p:spPr>
          <a:xfrm>
            <a:off x="1802608" y="1773079"/>
            <a:ext cx="341471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60" b="1" dirty="0"/>
              <a:t>2</a:t>
            </a:r>
            <a:endParaRPr lang="vi-VN" sz="2160" b="1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F8F0DF1-9B8B-4667-90D7-E2672AEEA67A}"/>
              </a:ext>
            </a:extLst>
          </p:cNvPr>
          <p:cNvSpPr txBox="1"/>
          <p:nvPr/>
        </p:nvSpPr>
        <p:spPr>
          <a:xfrm>
            <a:off x="6788945" y="3520440"/>
            <a:ext cx="341471" cy="424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60" b="1" dirty="0"/>
              <a:t>6</a:t>
            </a:r>
            <a:endParaRPr lang="vi-VN" sz="2160" b="1" dirty="0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97A17C8-3594-4B85-9FD4-F241BAD3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796" y="3107458"/>
            <a:ext cx="1021557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89B3953-01E2-4A74-AF63-BDDCCC88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86" y="1341598"/>
            <a:ext cx="97297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EBA4EA6A-5ED8-48A6-927B-2ED4F5A6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774" y="1108712"/>
            <a:ext cx="90725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53546811-D554-4C12-BAE6-818E8323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794" y="497118"/>
            <a:ext cx="907257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4CE38396-8412-41DD-8621-E865753B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7934" y="1773081"/>
            <a:ext cx="972979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25B7A5A-FD43-4C1B-B242-D919CBC8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21" y="3639046"/>
            <a:ext cx="184165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519DF456-720B-42AF-8A63-CAA76231D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044" y="4694481"/>
            <a:ext cx="184165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11D56C4-2A3D-476B-9627-DBFD7A261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058" y="12184"/>
            <a:ext cx="49258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46DE9F-E51E-48B1-AAFB-316BC86C2785}"/>
              </a:ext>
            </a:extLst>
          </p:cNvPr>
          <p:cNvCxnSpPr>
            <a:cxnSpLocks/>
          </p:cNvCxnSpPr>
          <p:nvPr/>
        </p:nvCxnSpPr>
        <p:spPr>
          <a:xfrm flipH="1">
            <a:off x="7130415" y="457201"/>
            <a:ext cx="907257" cy="884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EB2ED6-281F-4C6B-A148-E900C5DCA516}"/>
              </a:ext>
            </a:extLst>
          </p:cNvPr>
          <p:cNvSpPr txBox="1"/>
          <p:nvPr/>
        </p:nvSpPr>
        <p:spPr>
          <a:xfrm>
            <a:off x="7938392" y="8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7</a:t>
            </a:r>
            <a:endParaRPr lang="vi-VN" sz="28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1E1143-CA22-4C9C-B465-59A92744B70C}"/>
              </a:ext>
            </a:extLst>
          </p:cNvPr>
          <p:cNvCxnSpPr>
            <a:cxnSpLocks/>
          </p:cNvCxnSpPr>
          <p:nvPr/>
        </p:nvCxnSpPr>
        <p:spPr>
          <a:xfrm flipH="1">
            <a:off x="2592721" y="2309040"/>
            <a:ext cx="387206" cy="2424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67BDE8-53CC-44BA-B10B-BD879582C5BE}"/>
              </a:ext>
            </a:extLst>
          </p:cNvPr>
          <p:cNvSpPr txBox="1"/>
          <p:nvPr/>
        </p:nvSpPr>
        <p:spPr>
          <a:xfrm>
            <a:off x="2409017" y="45136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8</a:t>
            </a:r>
            <a:endParaRPr lang="vi-VN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C0DF42-A64C-4BE5-AE2F-E7893833533D}"/>
              </a:ext>
            </a:extLst>
          </p:cNvPr>
          <p:cNvSpPr txBox="1"/>
          <p:nvPr/>
        </p:nvSpPr>
        <p:spPr>
          <a:xfrm>
            <a:off x="2297367" y="4021688"/>
            <a:ext cx="38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vi-VN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5E953-1846-4C64-8992-D0AD8C267F63}"/>
              </a:ext>
            </a:extLst>
          </p:cNvPr>
          <p:cNvSpPr txBox="1"/>
          <p:nvPr/>
        </p:nvSpPr>
        <p:spPr>
          <a:xfrm>
            <a:off x="6711599" y="4078674"/>
            <a:ext cx="14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06399" y="838200"/>
            <a:ext cx="11994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III-CHỨC NĂNG CỦA HỆ THẦN KINH SINH DƯỠNG:</a:t>
            </a:r>
          </a:p>
        </p:txBody>
      </p:sp>
      <p:pic>
        <p:nvPicPr>
          <p:cNvPr id="77830" name="Picture 6" descr="0111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0871200" cy="4724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15970955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26A65DE2-3ABA-44A7-98DF-CF7FD4CF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79" y="2205038"/>
            <a:ext cx="10096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C5FAFA7D-4562-4F5A-989D-13B0C45C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17" y="333375"/>
            <a:ext cx="1133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B8964238-41F3-4F04-B0FC-CB99FEF8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942" y="2657029"/>
            <a:ext cx="2232024" cy="10772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8C9AA692-3717-4101-A93E-AEDD9056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989" y="2462053"/>
            <a:ext cx="2506673" cy="10772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A219C39E-E7F7-4DB8-BF59-8EE4398C4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5717" y="603250"/>
            <a:ext cx="2232025" cy="259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60A49D5F-61BE-422B-9B55-5AA8B31B59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4778" y="656432"/>
            <a:ext cx="1944687" cy="244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F572F862-B6B2-4E7C-B9F2-18FBC60A5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154" y="3213100"/>
            <a:ext cx="2087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B5E17A4B-8C00-4346-9198-D9D4869D64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83141" y="3141664"/>
            <a:ext cx="187325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4005B077-F008-4310-BF0F-F41C9B4F1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5717" y="3284539"/>
            <a:ext cx="1870075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66B595FB-A8D5-4116-85A9-BE9C013EF4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240" y="3356100"/>
            <a:ext cx="1296987" cy="28081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EDACABFA-1BB4-4139-821F-D1F21A63F8A4}"/>
              </a:ext>
            </a:extLst>
          </p:cNvPr>
          <p:cNvSpPr txBox="1">
            <a:spLocks noChangeArrowheads="1"/>
          </p:cNvSpPr>
          <p:nvPr/>
        </p:nvSpPr>
        <p:spPr bwMode="auto">
          <a:xfrm rot="18724611">
            <a:off x="4638329" y="1229231"/>
            <a:ext cx="1081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29A9142C-3392-4E83-B479-EE9307D2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717" y="1196975"/>
            <a:ext cx="1604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tử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79B37CA6-8255-45DD-A7D0-252734B1E8C5}"/>
              </a:ext>
            </a:extLst>
          </p:cNvPr>
          <p:cNvSpPr txBox="1">
            <a:spLocks noChangeArrowheads="1"/>
          </p:cNvSpPr>
          <p:nvPr/>
        </p:nvSpPr>
        <p:spPr bwMode="auto">
          <a:xfrm rot="2912905">
            <a:off x="8145640" y="1475976"/>
            <a:ext cx="151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8D83A16A-04B2-480A-AF44-D9ADBC24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879" y="2708275"/>
            <a:ext cx="12239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7D806B49-0811-4256-9BC0-480D91452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216" y="2632581"/>
            <a:ext cx="194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</a:p>
        </p:txBody>
      </p:sp>
      <p:pic>
        <p:nvPicPr>
          <p:cNvPr id="40977" name="Picture 17">
            <a:extLst>
              <a:ext uri="{FF2B5EF4-FFF2-40B4-BE49-F238E27FC236}">
                <a16:creationId xmlns:a16="http://schemas.microsoft.com/office/drawing/2014/main" id="{4199A76A-A29E-421D-A7F4-6A4BA67E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42" y="4652964"/>
            <a:ext cx="2087563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Text Box 18">
            <a:extLst>
              <a:ext uri="{FF2B5EF4-FFF2-40B4-BE49-F238E27FC236}">
                <a16:creationId xmlns:a16="http://schemas.microsoft.com/office/drawing/2014/main" id="{4A03050F-18AB-4D4F-8879-29EDD01B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842" y="6338888"/>
            <a:ext cx="2016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 nang</a:t>
            </a:r>
          </a:p>
        </p:txBody>
      </p:sp>
      <p:sp>
        <p:nvSpPr>
          <p:cNvPr id="40979" name="Text Box 19">
            <a:extLst>
              <a:ext uri="{FF2B5EF4-FFF2-40B4-BE49-F238E27FC236}">
                <a16:creationId xmlns:a16="http://schemas.microsoft.com/office/drawing/2014/main" id="{C70194B2-8779-490A-B0CA-6AD618D5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6" y="3573463"/>
            <a:ext cx="1296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2A9C87C-8CB3-4811-9947-DC753AFCB994}"/>
              </a:ext>
            </a:extLst>
          </p:cNvPr>
          <p:cNvSpPr txBox="1">
            <a:spLocks noChangeArrowheads="1"/>
          </p:cNvSpPr>
          <p:nvPr/>
        </p:nvSpPr>
        <p:spPr bwMode="auto">
          <a:xfrm rot="3442708">
            <a:off x="4493867" y="4469320"/>
            <a:ext cx="1512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 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3E32236-D9F4-4B77-A033-C7B2EF822E12}"/>
              </a:ext>
            </a:extLst>
          </p:cNvPr>
          <p:cNvSpPr txBox="1">
            <a:spLocks noChangeArrowheads="1"/>
          </p:cNvSpPr>
          <p:nvPr/>
        </p:nvSpPr>
        <p:spPr bwMode="auto">
          <a:xfrm rot="17597549">
            <a:off x="8167342" y="3821619"/>
            <a:ext cx="1081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F3759957-60DD-47FF-9334-3D08C8DE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313"/>
            <a:ext cx="4706049" cy="20621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72" grpId="0"/>
      <p:bldP spid="40973" grpId="0"/>
      <p:bldP spid="40974" grpId="0"/>
      <p:bldP spid="40975" grpId="0"/>
      <p:bldP spid="40976" grpId="0"/>
      <p:bldP spid="40978" grpId="0"/>
      <p:bldP spid="40979" grpId="0"/>
      <p:bldP spid="40980" grpId="0"/>
      <p:bldP spid="4098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1115" y="1741825"/>
            <a:ext cx="9578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2791" y="3909753"/>
            <a:ext cx="9126539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vi-VN" alt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6" y="1541432"/>
            <a:ext cx="82867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546;p28"/>
          <p:cNvSpPr txBox="1">
            <a:spLocks/>
          </p:cNvSpPr>
          <p:nvPr/>
        </p:nvSpPr>
        <p:spPr>
          <a:xfrm>
            <a:off x="0" y="630859"/>
            <a:ext cx="10802680" cy="8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3200" b="1" dirty="0">
                <a:latin typeface="+mj-lt"/>
                <a:ea typeface="Verdana" panose="020B0604030504040204" pitchFamily="34" charset="0"/>
              </a:rPr>
              <a:t>III. Chức năng của hệ thần kinh sinh dưỡng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30829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52BA9-BD1B-4429-81C9-DEE59E32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59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6D6D2-B5B6-43D0-BF4A-977BFBD7937E}"/>
              </a:ext>
            </a:extLst>
          </p:cNvPr>
          <p:cNvSpPr txBox="1"/>
          <p:nvPr/>
        </p:nvSpPr>
        <p:spPr>
          <a:xfrm>
            <a:off x="2353455" y="112425"/>
            <a:ext cx="32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C5C11EBA-E664-49F4-B261-5B43123CCFE6}"/>
              </a:ext>
            </a:extLst>
          </p:cNvPr>
          <p:cNvSpPr/>
          <p:nvPr/>
        </p:nvSpPr>
        <p:spPr>
          <a:xfrm>
            <a:off x="8739266" y="3463604"/>
            <a:ext cx="3452734" cy="382998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C0F3CA6-4613-4FB0-B461-B9FB9DC5C828}"/>
              </a:ext>
            </a:extLst>
          </p:cNvPr>
          <p:cNvSpPr/>
          <p:nvPr/>
        </p:nvSpPr>
        <p:spPr>
          <a:xfrm>
            <a:off x="119919" y="3843858"/>
            <a:ext cx="6985417" cy="382998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BE92B5-21B0-4DB0-8662-B8AF34B4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7" y="-7891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ackground-powerpoint-dep-cho-bay-thuyet-trinh-chuyen-nghiep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" y="23149"/>
            <a:ext cx="12169193" cy="68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46" y="533400"/>
            <a:ext cx="7086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Một số Bệnh Lý Thần Kinh Thường Gặp</a:t>
            </a:r>
          </a:p>
          <a:p>
            <a:endParaRPr lang="en-US"/>
          </a:p>
        </p:txBody>
      </p:sp>
      <p:pic>
        <p:nvPicPr>
          <p:cNvPr id="10246" name="Picture 6" descr="Nhận biết đau thần kinh tọa do thoát vị đĩa đ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6" y="2407650"/>
            <a:ext cx="3048003" cy="23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4574" y="4846198"/>
            <a:ext cx="34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j-lt"/>
              </a:rPr>
              <a:t>Thoát Vị Đĩa Đệm Thắt Lưng Gây Đau Buốt Thần Kinh Tọa</a:t>
            </a:r>
            <a:endParaRPr lang="en-US">
              <a:latin typeface="+mj-lt"/>
            </a:endParaRPr>
          </a:p>
        </p:txBody>
      </p:sp>
      <p:pic>
        <p:nvPicPr>
          <p:cNvPr id="10248" name="Picture 8" descr="Đột quỵ gây tử v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57" y="777375"/>
            <a:ext cx="3243021" cy="21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63658" y="309041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Đột quỵ (tai biến mạch máu não)</a:t>
            </a:r>
          </a:p>
          <a:p>
            <a:endParaRPr lang="en-US" sz="2000"/>
          </a:p>
        </p:txBody>
      </p:sp>
      <p:pic>
        <p:nvPicPr>
          <p:cNvPr id="10250" name="Picture 10" descr="Chứng đau nửa đầu Migrane và liệu pháp điều trị Enzyme - Bảo Hiểm Nhân Thọ  là gì? Blog Bảo Hiểm Và Gia Đ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42" y="1149812"/>
            <a:ext cx="2800351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9546" y="4089199"/>
            <a:ext cx="280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Đau nửa đầu migraine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63102" y="195591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HÃY CHỌN CÂU ĐÚNG :</a:t>
            </a:r>
            <a:endParaRPr lang="vi-VN" sz="2800" b="1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711200" y="914400"/>
            <a:ext cx="68072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1117600" y="1447801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Chất xám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và chất trắng (trong)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1117600" y="1981201"/>
            <a:ext cx="843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Gồm có 3 rãnh và 4 thùy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1098551" y="2500313"/>
            <a:ext cx="1137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1117600" y="3124201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Gồm các rãnh liên bán cầu.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76" name="Text Box 49"/>
          <p:cNvSpPr txBox="1">
            <a:spLocks noChangeArrowheads="1"/>
          </p:cNvSpPr>
          <p:nvPr/>
        </p:nvSpPr>
        <p:spPr bwMode="auto">
          <a:xfrm>
            <a:off x="609600" y="3657600"/>
            <a:ext cx="6908800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2777" name="Text Box 50"/>
          <p:cNvSpPr txBox="1">
            <a:spLocks noChangeArrowheads="1"/>
          </p:cNvSpPr>
          <p:nvPr/>
        </p:nvSpPr>
        <p:spPr bwMode="auto">
          <a:xfrm>
            <a:off x="1117600" y="419100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a) Điều khiển, điều hòa hoạt động các nội quan.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Text Box 56"/>
          <p:cNvSpPr txBox="1">
            <a:spLocks noChangeArrowheads="1"/>
          </p:cNvSpPr>
          <p:nvPr/>
        </p:nvSpPr>
        <p:spPr bwMode="auto">
          <a:xfrm>
            <a:off x="1117600" y="4784726"/>
            <a:ext cx="985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b) Điều khiển quá trình trao đổi chất và điều hòa thân nhiệt.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Text Box 62"/>
          <p:cNvSpPr txBox="1">
            <a:spLocks noChangeArrowheads="1"/>
          </p:cNvSpPr>
          <p:nvPr/>
        </p:nvSpPr>
        <p:spPr bwMode="auto">
          <a:xfrm>
            <a:off x="1117600" y="5334001"/>
            <a:ext cx="1137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c) Phối hợp các cử động phức tạp và giữ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thăng bằng cho cơ thể.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Text Box 68"/>
          <p:cNvSpPr txBox="1">
            <a:spLocks noChangeArrowheads="1"/>
          </p:cNvSpPr>
          <p:nvPr/>
        </p:nvSpPr>
        <p:spPr bwMode="auto">
          <a:xfrm>
            <a:off x="1181100" y="5946776"/>
            <a:ext cx="1016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d) 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thần kinh của các phản xạ có điều kiện.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914400" y="6019800"/>
            <a:ext cx="812800" cy="330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812800" y="1524000"/>
            <a:ext cx="812800" cy="330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iệu bạn có ngủ đủ giấc hay không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8" y="1150069"/>
            <a:ext cx="2803041" cy="210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50" y="5791461"/>
            <a:ext cx="1674813" cy="113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5 khung giờ phụ nữ tập thể dục sẽ hiệu quả gấp đôi, đặc biệt là giảm cân và  mỡ thừa | Báo dân si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73" y="1077596"/>
            <a:ext cx="2773773" cy="181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Bộ Y tế: Uống rượu bia không có ngưỡng nào là an toà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4191147"/>
            <a:ext cx="2823097" cy="204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Tại sao cần phải có chế độ nghỉ ngơi hợp l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92" y="838200"/>
            <a:ext cx="2919711" cy="194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Thế nào là chế độ ăn uống hợp lý cho người trưởng thành? – Hifood.com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8" y="3945038"/>
            <a:ext cx="3098120" cy="200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hìa khóa vàng” để sống lạc quan | Báo Dân tr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65" y="3627916"/>
            <a:ext cx="2962275" cy="18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399" y="144181"/>
            <a:ext cx="88367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Làm thế nào để giữ hệ thần kinh luôn khỏe mạnh?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46" y="3330796"/>
            <a:ext cx="280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Ngủ đủ giấc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907" y="3050559"/>
            <a:ext cx="293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 thể dục hàng ngày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3071" y="2891197"/>
            <a:ext cx="38665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 độ làm việc và nghỉ ngơi hợp lý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266" y="624955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Hạn chế sử dụng rượu bia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569" y="6059633"/>
            <a:ext cx="368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 độ ăn uống khoa học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9740" y="5583657"/>
            <a:ext cx="272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 lạc quan</a:t>
            </a:r>
          </a:p>
        </p:txBody>
      </p:sp>
    </p:spTree>
    <p:extLst>
      <p:ext uri="{BB962C8B-B14F-4D97-AF65-F5344CB8AC3E}">
        <p14:creationId xmlns:p14="http://schemas.microsoft.com/office/powerpoint/2010/main" val="15680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2800" y="28194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0483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2800" y="16002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0484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2800" y="40386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0485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2800" y="52578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24000" y="1053078"/>
            <a:ext cx="1066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FF6699"/>
                </a:solidFill>
                <a:latin typeface="Times New Roman" pitchFamily="18" charset="0"/>
              </a:rPr>
              <a:t>1.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Trung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ương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thần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kinh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giao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cảm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nằm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 ở </a:t>
            </a:r>
            <a:r>
              <a:rPr lang="en-US" altLang="en-US" sz="2800" b="1" i="1" dirty="0" err="1">
                <a:solidFill>
                  <a:srgbClr val="FF6699"/>
                </a:solidFill>
                <a:latin typeface="Times New Roman" pitchFamily="18" charset="0"/>
              </a:rPr>
              <a:t>đâu</a:t>
            </a:r>
            <a:r>
              <a:rPr lang="en-US" altLang="en-US" sz="2800" b="1" i="1" dirty="0">
                <a:solidFill>
                  <a:srgbClr val="FF6699"/>
                </a:solidFill>
                <a:latin typeface="Times New Roman" pitchFamily="18" charset="0"/>
              </a:rPr>
              <a:t>?</a:t>
            </a:r>
            <a:r>
              <a:rPr lang="en-US" altLang="en-US" sz="2800" dirty="0">
                <a:solidFill>
                  <a:srgbClr val="FF66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16667" y="1766888"/>
            <a:ext cx="782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Chất xám thuộc sừng bên của tủy sống.</a:t>
            </a:r>
            <a:endParaRPr lang="en-US" altLang="en-US" sz="2800" baseline="300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35200" y="29733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Chất trắng của tủy sống.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235200" y="4203701"/>
            <a:ext cx="558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Chất trắng của bán cầu não. </a:t>
            </a:r>
            <a:endParaRPr lang="en-US" altLang="en-US" sz="2800" baseline="300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35200" y="54229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Cả B và C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51199" y="14288"/>
            <a:ext cx="6318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LUYỆN TẬP – CỦNG CỐ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20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2800" y="28194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4579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2800" y="40386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4580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2800" y="5257800"/>
            <a:ext cx="1117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49867" y="698501"/>
            <a:ext cx="1066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6600FF"/>
                </a:solidFill>
                <a:latin typeface="Times New Roman" pitchFamily="18" charset="0"/>
              </a:rPr>
              <a:t>1.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Trung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ương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thần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kinh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giao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cảm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nằm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 ở </a:t>
            </a:r>
            <a:r>
              <a:rPr lang="en-US" altLang="en-US" sz="2800" b="1" i="1" dirty="0" err="1">
                <a:solidFill>
                  <a:srgbClr val="6600FF"/>
                </a:solidFill>
                <a:latin typeface="Times New Roman" pitchFamily="18" charset="0"/>
              </a:rPr>
              <a:t>đâu</a:t>
            </a:r>
            <a:r>
              <a:rPr lang="en-US" altLang="en-US" sz="2800" b="1" i="1" dirty="0">
                <a:solidFill>
                  <a:srgbClr val="6600FF"/>
                </a:solidFill>
                <a:latin typeface="Times New Roman" pitchFamily="18" charset="0"/>
              </a:rPr>
              <a:t>?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35200" y="29733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Chất trắng của tủy sống.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35200" y="4203701"/>
            <a:ext cx="558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Chất trắng của bán cầu não. </a:t>
            </a:r>
            <a:endParaRPr lang="en-US" altLang="en-US" sz="2800" baseline="300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35200" y="54229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Cả B và C</a:t>
            </a:r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812800" y="1600200"/>
            <a:ext cx="1117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218267" y="17653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Chất xám thuộc sừng bên của tủy sống.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7620000" y="2590800"/>
            <a:ext cx="4064000" cy="1752600"/>
          </a:xfrm>
          <a:prstGeom prst="cloudCallout">
            <a:avLst>
              <a:gd name="adj1" fmla="val -36875"/>
              <a:gd name="adj2" fmla="val 21194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VNI-Times" pitchFamily="2" charset="0"/>
              </a:rPr>
              <a:t>Ñuùng roài!</a:t>
            </a:r>
            <a:r>
              <a:rPr lang="en-US" altLang="en-US" sz="2800">
                <a:solidFill>
                  <a:srgbClr val="FFFF00"/>
                </a:solidFill>
                <a:latin typeface="VNI-Heather" pitchFamily="2" charset="0"/>
              </a:rPr>
              <a:t> </a:t>
            </a:r>
            <a:r>
              <a:rPr lang="en-US" altLang="en-US" sz="3200">
                <a:solidFill>
                  <a:srgbClr val="FFFF00"/>
                </a:solidFill>
                <a:latin typeface="VNI-Commerce" pitchFamily="2" charset="0"/>
              </a:rPr>
              <a:t>Chuùc möøng baïn</a:t>
            </a:r>
          </a:p>
        </p:txBody>
      </p:sp>
    </p:spTree>
    <p:extLst>
      <p:ext uri="{BB962C8B-B14F-4D97-AF65-F5344CB8AC3E}">
        <p14:creationId xmlns:p14="http://schemas.microsoft.com/office/powerpoint/2010/main" val="32979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  <p:bldP spid="101385" grpId="1" animBg="1"/>
      <p:bldP spid="101385" grpId="2" animBg="1"/>
      <p:bldP spid="101385" grpId="3" animBg="1"/>
      <p:bldP spid="101386" grpId="0"/>
      <p:bldP spid="1013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546;p28"/>
          <p:cNvSpPr txBox="1">
            <a:spLocks/>
          </p:cNvSpPr>
          <p:nvPr/>
        </p:nvSpPr>
        <p:spPr>
          <a:xfrm>
            <a:off x="-293875" y="309889"/>
            <a:ext cx="7410601" cy="80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3733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733" b="1" dirty="0">
                <a:latin typeface="Verdana" panose="020B0604030504040204" pitchFamily="34" charset="0"/>
                <a:ea typeface="Verdana" panose="020B0604030504040204" pitchFamily="34" charset="0"/>
              </a:rPr>
              <a:t>Hướng dẫn về nhà</a:t>
            </a:r>
            <a:endParaRPr lang="vi-VN" sz="3733" b="1" dirty="0">
              <a:latin typeface="Lato" panose="020F0502020204030203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168694"/>
            <a:ext cx="10714619" cy="5861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087" y="2954767"/>
            <a:ext cx="7946316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chemeClr val="tx1">
                    <a:lumMod val="75000"/>
                  </a:schemeClr>
                </a:solidFill>
              </a:rPr>
              <a:t>- Học bài và trả lời câu hỏi trong SGK.</a:t>
            </a:r>
          </a:p>
          <a:p>
            <a:r>
              <a:rPr lang="vi-VN" sz="4267" b="1" dirty="0">
                <a:solidFill>
                  <a:schemeClr val="tx1">
                    <a:lumMod val="75000"/>
                  </a:schemeClr>
                </a:solidFill>
              </a:rPr>
              <a:t>- Đọc mục Em có biết.</a:t>
            </a:r>
          </a:p>
          <a:p>
            <a:r>
              <a:rPr lang="vi-VN" sz="4267" b="1" dirty="0">
                <a:solidFill>
                  <a:schemeClr val="tx1">
                    <a:lumMod val="75000"/>
                  </a:schemeClr>
                </a:solidFill>
              </a:rPr>
              <a:t>- Chuẩn bị trước bài 49.</a:t>
            </a:r>
          </a:p>
        </p:txBody>
      </p:sp>
    </p:spTree>
    <p:extLst>
      <p:ext uri="{BB962C8B-B14F-4D97-AF65-F5344CB8AC3E}">
        <p14:creationId xmlns:p14="http://schemas.microsoft.com/office/powerpoint/2010/main" val="7020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9337" y="987425"/>
            <a:ext cx="843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I. CUNG PHẢN XẠ SINH DƯỠNG: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3200" y="4495800"/>
            <a:ext cx="114808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</a:rPr>
              <a:t>         </a:t>
            </a:r>
            <a:r>
              <a:rPr lang="en-US" altLang="en-US">
                <a:solidFill>
                  <a:srgbClr val="6600FF"/>
                </a:solidFill>
                <a:latin typeface="Times New Roman" pitchFamily="18" charset="0"/>
              </a:rPr>
              <a:t>Cung phản xạ là con đường mà xung thần kinh truyền từ cơ quan thụ cảm qua trung ương thần kinh đến cơ quan phản ứng.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>
              <a:solidFill>
                <a:srgbClr val="6600FF"/>
              </a:solidFill>
              <a:latin typeface="Times New Roman" pitchFamily="18" charset="0"/>
            </a:endParaRPr>
          </a:p>
        </p:txBody>
      </p:sp>
      <p:pic>
        <p:nvPicPr>
          <p:cNvPr id="4104" name="Picture 8" descr="untitl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828800"/>
            <a:ext cx="53848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24077" y="1888707"/>
            <a:ext cx="29255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128" descr="Copy of boo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987425"/>
            <a:ext cx="111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5228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10" grpId="0"/>
      <p:bldP spid="4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722034" y="1789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130" name="Picture 10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74" y="2332038"/>
            <a:ext cx="904379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406400" y="1356010"/>
            <a:ext cx="1137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48.1-A,B) 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730174"/>
            <a:ext cx="843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CUNG PHẢN XẠ SINH DƯỠNG: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146874899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EF6B2F5B-39C1-4819-9623-06514C8C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04" y="3841910"/>
            <a:ext cx="1260158" cy="14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2">
            <a:extLst>
              <a:ext uri="{FF2B5EF4-FFF2-40B4-BE49-F238E27FC236}">
                <a16:creationId xmlns:a16="http://schemas.microsoft.com/office/drawing/2014/main" id="{C2D52475-4B2B-4596-B405-7F8DDA49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05" y="1929481"/>
            <a:ext cx="6619380" cy="48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>
            <a:extLst>
              <a:ext uri="{FF2B5EF4-FFF2-40B4-BE49-F238E27FC236}">
                <a16:creationId xmlns:a16="http://schemas.microsoft.com/office/drawing/2014/main" id="{EF50BDB5-5981-4F50-B70E-D08D664A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68" y="4424839"/>
            <a:ext cx="977265" cy="122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reeform 10">
            <a:extLst>
              <a:ext uri="{FF2B5EF4-FFF2-40B4-BE49-F238E27FC236}">
                <a16:creationId xmlns:a16="http://schemas.microsoft.com/office/drawing/2014/main" id="{CE164FE8-5F52-4156-BA6E-336AE06282AE}"/>
              </a:ext>
            </a:extLst>
          </p:cNvPr>
          <p:cNvSpPr>
            <a:spLocks/>
          </p:cNvSpPr>
          <p:nvPr/>
        </p:nvSpPr>
        <p:spPr bwMode="auto">
          <a:xfrm>
            <a:off x="5589260" y="4468457"/>
            <a:ext cx="734378" cy="464343"/>
          </a:xfrm>
          <a:custGeom>
            <a:avLst/>
            <a:gdLst>
              <a:gd name="T0" fmla="*/ 2147483646 w 514"/>
              <a:gd name="T1" fmla="*/ 0 h 325"/>
              <a:gd name="T2" fmla="*/ 2147483646 w 514"/>
              <a:gd name="T3" fmla="*/ 2147483646 h 325"/>
              <a:gd name="T4" fmla="*/ 2147483646 w 514"/>
              <a:gd name="T5" fmla="*/ 2147483646 h 325"/>
              <a:gd name="T6" fmla="*/ 0 60000 65536"/>
              <a:gd name="T7" fmla="*/ 0 60000 65536"/>
              <a:gd name="T8" fmla="*/ 0 60000 65536"/>
              <a:gd name="T9" fmla="*/ 0 w 514"/>
              <a:gd name="T10" fmla="*/ 0 h 325"/>
              <a:gd name="T11" fmla="*/ 514 w 514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325">
                <a:moveTo>
                  <a:pt x="514" y="0"/>
                </a:moveTo>
                <a:cubicBezTo>
                  <a:pt x="317" y="109"/>
                  <a:pt x="120" y="219"/>
                  <a:pt x="60" y="272"/>
                </a:cubicBezTo>
                <a:cubicBezTo>
                  <a:pt x="0" y="325"/>
                  <a:pt x="136" y="310"/>
                  <a:pt x="151" y="3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30731" name="Oval 11">
            <a:extLst>
              <a:ext uri="{FF2B5EF4-FFF2-40B4-BE49-F238E27FC236}">
                <a16:creationId xmlns:a16="http://schemas.microsoft.com/office/drawing/2014/main" id="{570E41BD-C8B1-447C-B1D1-25836D9A7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718" y="4100514"/>
            <a:ext cx="215742" cy="172879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0487" name="Line 12">
            <a:extLst>
              <a:ext uri="{FF2B5EF4-FFF2-40B4-BE49-F238E27FC236}">
                <a16:creationId xmlns:a16="http://schemas.microsoft.com/office/drawing/2014/main" id="{C805B428-00F3-404C-AD6E-7E01C1766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7451" y="4100514"/>
            <a:ext cx="258603" cy="2600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0488" name="Text Box 14">
            <a:extLst>
              <a:ext uri="{FF2B5EF4-FFF2-40B4-BE49-F238E27FC236}">
                <a16:creationId xmlns:a16="http://schemas.microsoft.com/office/drawing/2014/main" id="{AF7E9FBC-2C0D-4F60-AF95-ECD429B50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82" y="2027397"/>
            <a:ext cx="11015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>
                <a:solidFill>
                  <a:srgbClr val="0000FF"/>
                </a:solidFill>
              </a:rPr>
              <a:t>Rễ sau</a:t>
            </a:r>
          </a:p>
        </p:txBody>
      </p:sp>
      <p:sp>
        <p:nvSpPr>
          <p:cNvPr id="20489" name="Text Box 15">
            <a:extLst>
              <a:ext uri="{FF2B5EF4-FFF2-40B4-BE49-F238E27FC236}">
                <a16:creationId xmlns:a16="http://schemas.microsoft.com/office/drawing/2014/main" id="{9EBB518F-C944-45C3-9057-954BB366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412" y="2027398"/>
            <a:ext cx="1101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Text Box 17">
            <a:extLst>
              <a:ext uri="{FF2B5EF4-FFF2-40B4-BE49-F238E27FC236}">
                <a16:creationId xmlns:a16="http://schemas.microsoft.com/office/drawing/2014/main" id="{788E80DF-9E50-42C4-9D9D-BAEC08D1E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032" y="3258980"/>
            <a:ext cx="907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</a:p>
        </p:txBody>
      </p:sp>
      <p:sp>
        <p:nvSpPr>
          <p:cNvPr id="20491" name="Text Box 18">
            <a:extLst>
              <a:ext uri="{FF2B5EF4-FFF2-40B4-BE49-F238E27FC236}">
                <a16:creationId xmlns:a16="http://schemas.microsoft.com/office/drawing/2014/main" id="{90A56246-20F7-4012-80EB-F1717C11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108" y="5397818"/>
            <a:ext cx="841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92" name="Text Box 20">
            <a:extLst>
              <a:ext uri="{FF2B5EF4-FFF2-40B4-BE49-F238E27FC236}">
                <a16:creationId xmlns:a16="http://schemas.microsoft.com/office/drawing/2014/main" id="{C5E501E4-1303-4B5E-9ED1-3686890E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547" y="1288734"/>
            <a:ext cx="1165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Text Box 22">
            <a:extLst>
              <a:ext uri="{FF2B5EF4-FFF2-40B4-BE49-F238E27FC236}">
                <a16:creationId xmlns:a16="http://schemas.microsoft.com/office/drawing/2014/main" id="{ECFB8A2D-7BD8-4026-B3FA-A490370D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16" y="5980748"/>
            <a:ext cx="246316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>
                <a:solidFill>
                  <a:schemeClr val="accent2"/>
                </a:solidFill>
              </a:rPr>
              <a:t>B. Cung phản xạ sinh dưỡng</a:t>
            </a:r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07019471-AEFB-4DF5-A6E6-294FEE5545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0489" y="3311844"/>
            <a:ext cx="712946" cy="518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0495" name="Rectangle 24">
            <a:extLst>
              <a:ext uri="{FF2B5EF4-FFF2-40B4-BE49-F238E27FC236}">
                <a16:creationId xmlns:a16="http://schemas.microsoft.com/office/drawing/2014/main" id="{0AF185CA-FE9F-48D2-824C-CB736D311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8" y="950119"/>
            <a:ext cx="3823335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0496" name="Oval 27">
            <a:extLst>
              <a:ext uri="{FF2B5EF4-FFF2-40B4-BE49-F238E27FC236}">
                <a16:creationId xmlns:a16="http://schemas.microsoft.com/office/drawing/2014/main" id="{177F01AB-1419-466C-AFBC-8DA21D9C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327" y="6085047"/>
            <a:ext cx="324326" cy="32432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0497" name="Text Box 28">
            <a:extLst>
              <a:ext uri="{FF2B5EF4-FFF2-40B4-BE49-F238E27FC236}">
                <a16:creationId xmlns:a16="http://schemas.microsoft.com/office/drawing/2014/main" id="{CA47DB54-F3C3-4AF1-A2B2-DDD0DD054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228" y="5900168"/>
            <a:ext cx="4304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Rectangle 30">
            <a:extLst>
              <a:ext uri="{FF2B5EF4-FFF2-40B4-BE49-F238E27FC236}">
                <a16:creationId xmlns:a16="http://schemas.microsoft.com/office/drawing/2014/main" id="{3752F165-687C-4EFD-A855-C0E7B897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650" y="512922"/>
            <a:ext cx="7906703" cy="583215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>
              <a:solidFill>
                <a:srgbClr val="990033"/>
              </a:solidFill>
            </a:endParaRPr>
          </a:p>
        </p:txBody>
      </p:sp>
      <p:sp>
        <p:nvSpPr>
          <p:cNvPr id="20499" name="Text Box 20">
            <a:extLst>
              <a:ext uri="{FF2B5EF4-FFF2-40B4-BE49-F238E27FC236}">
                <a16:creationId xmlns:a16="http://schemas.microsoft.com/office/drawing/2014/main" id="{41029D88-E819-418B-8FD0-E8F12C6C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685" y="1254444"/>
            <a:ext cx="1165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Text Box 15">
            <a:extLst>
              <a:ext uri="{FF2B5EF4-FFF2-40B4-BE49-F238E27FC236}">
                <a16:creationId xmlns:a16="http://schemas.microsoft.com/office/drawing/2014/main" id="{52CF0777-A2EF-4B3E-BC48-C192C6D8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817" y="3307499"/>
            <a:ext cx="142017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1" name="Text Box 15">
            <a:extLst>
              <a:ext uri="{FF2B5EF4-FFF2-40B4-BE49-F238E27FC236}">
                <a16:creationId xmlns:a16="http://schemas.microsoft.com/office/drawing/2014/main" id="{B30F38E2-016C-4694-A0F1-CACF21A9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379" y="2659063"/>
            <a:ext cx="3370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4473C88-00BD-4A78-B457-9170CBD9D613}"/>
              </a:ext>
            </a:extLst>
          </p:cNvPr>
          <p:cNvCxnSpPr/>
          <p:nvPr/>
        </p:nvCxnSpPr>
        <p:spPr>
          <a:xfrm flipV="1">
            <a:off x="7551942" y="2969825"/>
            <a:ext cx="291465" cy="914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Text Box 15">
            <a:extLst>
              <a:ext uri="{FF2B5EF4-FFF2-40B4-BE49-F238E27FC236}">
                <a16:creationId xmlns:a16="http://schemas.microsoft.com/office/drawing/2014/main" id="{0FEF4B1F-CA81-4CA9-8494-228CEFF1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910" y="3975409"/>
            <a:ext cx="213741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C812184F-ABD6-42AD-A1E8-C903BFBE9D19}"/>
              </a:ext>
            </a:extLst>
          </p:cNvPr>
          <p:cNvCxnSpPr>
            <a:cxnSpLocks/>
          </p:cNvCxnSpPr>
          <p:nvPr/>
        </p:nvCxnSpPr>
        <p:spPr>
          <a:xfrm flipV="1">
            <a:off x="5994559" y="4023987"/>
            <a:ext cx="654368" cy="893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1">
            <a:extLst>
              <a:ext uri="{FF2B5EF4-FFF2-40B4-BE49-F238E27FC236}">
                <a16:creationId xmlns:a16="http://schemas.microsoft.com/office/drawing/2014/main" id="{C405A6E4-4F76-4D55-81C6-E2D87B35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223" y="2160272"/>
            <a:ext cx="212885" cy="1465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177086-F9F8-4F2A-9532-B36105F0FD54}"/>
              </a:ext>
            </a:extLst>
          </p:cNvPr>
          <p:cNvCxnSpPr>
            <a:cxnSpLocks/>
          </p:cNvCxnSpPr>
          <p:nvPr/>
        </p:nvCxnSpPr>
        <p:spPr>
          <a:xfrm flipV="1">
            <a:off x="5803108" y="1676400"/>
            <a:ext cx="1677351" cy="812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8896F5-850C-4086-B638-3B5B8F122358}"/>
              </a:ext>
            </a:extLst>
          </p:cNvPr>
          <p:cNvCxnSpPr>
            <a:cxnSpLocks/>
          </p:cNvCxnSpPr>
          <p:nvPr/>
        </p:nvCxnSpPr>
        <p:spPr>
          <a:xfrm flipV="1">
            <a:off x="8053389" y="4226805"/>
            <a:ext cx="648652" cy="35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301144-1D79-47E8-BEC8-B9A92E832E21}"/>
              </a:ext>
            </a:extLst>
          </p:cNvPr>
          <p:cNvCxnSpPr>
            <a:cxnSpLocks/>
          </p:cNvCxnSpPr>
          <p:nvPr/>
        </p:nvCxnSpPr>
        <p:spPr>
          <a:xfrm flipH="1">
            <a:off x="4342925" y="4867224"/>
            <a:ext cx="876538" cy="30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>
            <a:extLst>
              <a:ext uri="{FF2B5EF4-FFF2-40B4-BE49-F238E27FC236}">
                <a16:creationId xmlns:a16="http://schemas.microsoft.com/office/drawing/2014/main" id="{CB6B1D53-D92D-436D-9B87-2E233359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719" y="1326804"/>
            <a:ext cx="3370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18D0EC6C-09CB-44B2-9B29-A7B1BCAF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140" y="4951632"/>
            <a:ext cx="2941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4EAE3408-F8BD-46D2-A780-30494AC8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158" y="3889059"/>
            <a:ext cx="2457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4" descr="4">
            <a:extLst>
              <a:ext uri="{FF2B5EF4-FFF2-40B4-BE49-F238E27FC236}">
                <a16:creationId xmlns:a16="http://schemas.microsoft.com/office/drawing/2014/main" id="{433CC50C-C2D8-4B42-A598-D896972F394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401763"/>
            <a:ext cx="2514600" cy="2514600"/>
          </a:xfrm>
          <a:prstGeom prst="rect">
            <a:avLst/>
          </a:prstGeom>
          <a:noFill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097E3E-89B0-4D10-9A9C-84F05B15D1D7}"/>
              </a:ext>
            </a:extLst>
          </p:cNvPr>
          <p:cNvSpPr/>
          <p:nvPr/>
        </p:nvSpPr>
        <p:spPr>
          <a:xfrm>
            <a:off x="1772853" y="89703"/>
            <a:ext cx="9005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8280" algn="just">
              <a:tabLst>
                <a:tab pos="360045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D1EE9D-8E87-47EE-A705-7F85AD163116}"/>
              </a:ext>
            </a:extLst>
          </p:cNvPr>
          <p:cNvCxnSpPr>
            <a:cxnSpLocks/>
          </p:cNvCxnSpPr>
          <p:nvPr/>
        </p:nvCxnSpPr>
        <p:spPr>
          <a:xfrm flipH="1">
            <a:off x="6323639" y="3720645"/>
            <a:ext cx="616807" cy="716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repeatCount="200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706 0.03263 L 0.01706 0.03287 C 0.01641 0.03888 0.01641 0.04537 0.01563 0.05162 C 0.01524 0.05601 0.01406 0.05995 0.01315 0.06435 L 0.01081 0.07708 C 0.01042 0.07916 0.01029 0.08148 0.00951 0.08333 L 0.00456 0.09606 C 0.00378 0.09814 0.00339 0.10092 0.00208 0.10231 L -0.00169 0.10671 C -0.00443 0.10578 -0.00742 0.10555 -0.01029 0.10439 C -0.01146 0.10393 -0.01302 0.10393 -0.01393 0.10231 C -0.01484 0.10069 -0.01458 0.09791 -0.0151 0.09606 C -0.01823 0.08564 -0.01732 0.09398 -0.01901 0.08333 C -0.0194 0.07986 -0.01914 0.07592 -0.02018 0.07268 C -0.02083 0.0706 -0.02266 0.0699 -0.02383 0.06851 C -0.025 0.06527 -0.0276 0.06018 -0.0276 0.05578 C -0.0276 0.03888 -0.02669 0.03356 -0.025 0.0199 C -0.02461 0.0125 -0.02396 -0.00533 -0.02266 -0.01412 C -0.02187 -0.01829 -0.02161 -0.02292 -0.02018 -0.02662 L -0.0151 -0.03936 C -0.01198 -0.04792 -0.01393 -0.04445 -0.00911 -0.05 C -0.00859 -0.05209 -0.00859 -0.05463 -0.00768 -0.05625 C -0.00599 -0.06019 -0.00286 -0.06135 -0.00039 -0.06274 C 0.00612 -0.07963 -0.00247 -0.05926 0.00573 -0.07338 C 0.01146 -0.08287 0.00482 -0.07755 0.01198 -0.08172 L 0.01563 -0.1007 L 0.01706 -0.10718 C 0.0155 -0.15394 0.01836 -0.13612 0.01315 -0.16227 L 0.01198 -0.16852 C 0.0112 -0.17269 0.01055 -0.17824 0.0082 -0.18125 C 0.00729 -0.18264 0.00573 -0.18264 0.00456 -0.18334 C 0.00378 -0.18542 0.00326 -0.1882 0.00208 -0.18959 C 0.00104 -0.19098 -0.00065 -0.19028 -0.00169 -0.1919 C -0.00247 -0.19329 -0.00182 -0.19676 -0.00286 -0.19815 C -0.00495 -0.2007 -0.01029 -0.20232 -0.01029 -0.20209 C -0.01276 -0.20533 -0.01562 -0.20718 -0.01771 -0.21088 C -0.02044 -0.21551 -0.02161 -0.21852 -0.025 -0.22153 C -0.0263 -0.22246 -0.0276 -0.22292 -0.02878 -0.22362 C -0.03841 -0.23449 -0.03346 -0.23033 -0.04362 -0.23635 L -0.04726 -0.23843 C -0.04818 -0.24051 -0.0487 -0.24306 -0.04974 -0.24468 C -0.05078 -0.24607 -0.05234 -0.24584 -0.05351 -0.24676 C -0.05495 -0.24792 -0.05599 -0.24977 -0.05716 -0.25116 C -0.05755 -0.25324 -0.05768 -0.25556 -0.05833 -0.25741 C -0.05963 -0.26065 -0.06367 -0.26644 -0.06588 -0.26806 C -0.06823 -0.26991 -0.07109 -0.26968 -0.07331 -0.27223 C -0.08268 -0.28311 -0.07773 -0.27987 -0.08815 -0.28287 L -0.09557 -0.28704 L -0.09922 -0.28912 C -0.10039 -0.29051 -0.10169 -0.29237 -0.10286 -0.29329 C -0.10807 -0.29792 -0.11094 -0.29468 -0.11771 -0.29329 C -0.12096 -0.29167 -0.12292 -0.29028 -0.1263 -0.28912 C -0.13659 -0.28588 -0.13568 -0.28311 -0.13737 -0.28287 " pathEditMode="relative" rAng="0" ptsTypes="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repeatCount="2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0.00024 C -0.00078 0.00625 -0.00143 0.01274 -0.00235 0.01899 C -0.00651 0.047 -0.00339 0.01644 -0.00599 0.04445 C -0.0056 0.05625 -0.0056 0.06829 -0.00469 0.08033 C -0.00443 0.08473 -0.00313 0.08889 -0.00235 0.09306 L -0.00117 0.09931 L 2.5E-6 0.10579 C 0.0013 0.11227 0.00247 0.12061 0.00599 0.12477 C 0.00716 0.12616 0.0082 0.12801 0.0095 0.12894 C 0.01185 0.13079 0.01432 0.13172 0.01666 0.13334 L 0.02383 0.1375 L 0.03099 0.14167 L 0.0345 0.14375 C 0.04205 0.14306 0.04961 0.14283 0.05716 0.14167 C 0.0612 0.14098 0.06067 0.1382 0.06432 0.13542 C 0.06653 0.13357 0.06901 0.13241 0.07148 0.13102 C 0.07265 0.13033 0.07396 0.13033 0.075 0.12894 L 0.08567 0.11621 C 0.08698 0.11482 0.08789 0.11297 0.08932 0.11204 L 0.09284 0.10996 C 0.10169 0.09954 0.09726 0.10255 0.10599 0.09931 C 0.11107 0.1 0.1164 0.09908 0.12148 0.10139 C 0.12278 0.10209 0.12317 0.10556 0.12383 0.10787 C 0.12487 0.11181 0.12539 0.11621 0.12617 0.12061 L 0.12734 0.12686 L 0.12864 0.13334 C 0.12825 0.13727 0.12695 0.15186 0.12617 0.15649 C 0.12552 0.16088 0.12461 0.16505 0.12383 0.16922 C 0.12344 0.1713 0.1233 0.17362 0.12265 0.17547 L 0.12031 0.18195 C 0.1181 0.19306 0.11979 0.18635 0.11432 0.20093 C 0.11432 0.20116 0.1095 0.21366 0.1095 0.21389 L 0.10599 0.21991 C 0.10442 0.22801 0.10416 0.23172 0.1 0.23912 C 0.09765 0.24329 0.09479 0.24676 0.09284 0.25186 C 0.09205 0.25394 0.09153 0.25625 0.09049 0.25811 C 0.08815 0.26227 0.0862 0.26274 0.08333 0.26436 C 0.07942 0.275 0.08216 0.26945 0.07383 0.27917 L 0.07031 0.28357 C 0.06588 0.29514 0.07031 0.28519 0.06432 0.29399 C 0.06302 0.29607 0.06185 0.29815 0.06067 0.30047 C 0.05807 0.30602 0.05898 0.30811 0.05482 0.31112 C 0.05286 0.31227 0.05078 0.3125 0.04883 0.3132 C 0.04726 0.31737 0.04492 0.32107 0.04401 0.32593 C 0.04362 0.32801 0.04362 0.33033 0.04284 0.33218 C 0.04192 0.33426 0.04049 0.33496 0.03932 0.33635 C 0.03646 0.35116 0.03932 0.34769 0.03333 0.35116 C 0.03255 0.35325 0.03203 0.35579 0.03099 0.35764 C 0.02864 0.36158 0.02669 0.36227 0.02383 0.36389 C 0.02265 0.36528 0.02148 0.3669 0.02031 0.36806 C 0.01914 0.36922 0.01771 0.36875 0.01666 0.37037 C 0.01549 0.37176 0.01549 0.37524 0.01432 0.37662 C 0.01211 0.37894 0.00716 0.38079 0.00716 0.38102 C 0.00599 0.38287 0.00469 0.38496 0.00364 0.38727 C 0.0026 0.38912 0.00221 0.3919 0.00117 0.39352 C -0.00091 0.397 -0.00352 0.39908 -0.00599 0.40209 L -0.00951 0.40625 L -0.01302 0.41042 L -0.01784 0.42315 L -0.02018 0.42963 L -0.02136 0.42315 " pathEditMode="relative" rAng="0" ptsTypes="AAAAAAAAAAAAAAAAAAAAAAAAAAAAAAAAAAAAAAAAAAAAAAAAAAAAAAAAAAAAAA">
                                      <p:cBhvr>
                                        <p:cTn id="5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48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1" grpId="1" animBg="1"/>
      <p:bldP spid="30731" grpId="2" animBg="1"/>
      <p:bldP spid="20501" grpId="0"/>
      <p:bldP spid="20503" grpId="0" animBg="1"/>
      <p:bldP spid="30" grpId="0" animBg="1"/>
      <p:bldP spid="30" grpId="1" animBg="1"/>
      <p:bldP spid="30" grpId="2" animBg="1"/>
      <p:bldP spid="43" grpId="0"/>
      <p:bldP spid="44" grpId="0"/>
      <p:bldP spid="4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">
            <a:extLst>
              <a:ext uri="{FF2B5EF4-FFF2-40B4-BE49-F238E27FC236}">
                <a16:creationId xmlns:a16="http://schemas.microsoft.com/office/drawing/2014/main" id="{5F4408CB-1008-4195-A25F-747BDBBB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87" y="1697687"/>
            <a:ext cx="6300788" cy="46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5B8BAF86-02EE-4091-86BE-15279FEF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88" y="3447905"/>
            <a:ext cx="228028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Oval 4">
            <a:extLst>
              <a:ext uri="{FF2B5EF4-FFF2-40B4-BE49-F238E27FC236}">
                <a16:creationId xmlns:a16="http://schemas.microsoft.com/office/drawing/2014/main" id="{D84E1F35-6430-4EC1-A0BC-DF63F314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98" y="4172283"/>
            <a:ext cx="180023" cy="225743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1509" name="Freeform 5">
            <a:extLst>
              <a:ext uri="{FF2B5EF4-FFF2-40B4-BE49-F238E27FC236}">
                <a16:creationId xmlns:a16="http://schemas.microsoft.com/office/drawing/2014/main" id="{574789E6-73EA-43E8-8BF2-6A42D3B868A4}"/>
              </a:ext>
            </a:extLst>
          </p:cNvPr>
          <p:cNvSpPr>
            <a:spLocks/>
          </p:cNvSpPr>
          <p:nvPr/>
        </p:nvSpPr>
        <p:spPr bwMode="auto">
          <a:xfrm>
            <a:off x="4302479" y="3447906"/>
            <a:ext cx="754380" cy="1101567"/>
          </a:xfrm>
          <a:custGeom>
            <a:avLst/>
            <a:gdLst>
              <a:gd name="T0" fmla="*/ 2147483646 w 528"/>
              <a:gd name="T1" fmla="*/ 0 h 771"/>
              <a:gd name="T2" fmla="*/ 2147483646 w 528"/>
              <a:gd name="T3" fmla="*/ 2147483646 h 771"/>
              <a:gd name="T4" fmla="*/ 0 w 528"/>
              <a:gd name="T5" fmla="*/ 2147483646 h 771"/>
              <a:gd name="T6" fmla="*/ 0 60000 65536"/>
              <a:gd name="T7" fmla="*/ 0 60000 65536"/>
              <a:gd name="T8" fmla="*/ 0 60000 65536"/>
              <a:gd name="T9" fmla="*/ 0 w 528"/>
              <a:gd name="T10" fmla="*/ 0 h 771"/>
              <a:gd name="T11" fmla="*/ 528 w 528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771">
                <a:moveTo>
                  <a:pt x="453" y="0"/>
                </a:moveTo>
                <a:cubicBezTo>
                  <a:pt x="490" y="117"/>
                  <a:pt x="528" y="235"/>
                  <a:pt x="453" y="363"/>
                </a:cubicBezTo>
                <a:cubicBezTo>
                  <a:pt x="378" y="491"/>
                  <a:pt x="75" y="703"/>
                  <a:pt x="0" y="77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1510" name="Freeform 6">
            <a:extLst>
              <a:ext uri="{FF2B5EF4-FFF2-40B4-BE49-F238E27FC236}">
                <a16:creationId xmlns:a16="http://schemas.microsoft.com/office/drawing/2014/main" id="{86529101-8D26-4B1E-B4B9-06DC76D3303E}"/>
              </a:ext>
            </a:extLst>
          </p:cNvPr>
          <p:cNvSpPr>
            <a:spLocks/>
          </p:cNvSpPr>
          <p:nvPr/>
        </p:nvSpPr>
        <p:spPr bwMode="auto">
          <a:xfrm>
            <a:off x="6829938" y="4160852"/>
            <a:ext cx="204312" cy="907256"/>
          </a:xfrm>
          <a:custGeom>
            <a:avLst/>
            <a:gdLst>
              <a:gd name="T0" fmla="*/ 2147483646 w 143"/>
              <a:gd name="T1" fmla="*/ 0 h 635"/>
              <a:gd name="T2" fmla="*/ 2147483646 w 143"/>
              <a:gd name="T3" fmla="*/ 2147483646 h 635"/>
              <a:gd name="T4" fmla="*/ 2147483646 w 143"/>
              <a:gd name="T5" fmla="*/ 2147483646 h 635"/>
              <a:gd name="T6" fmla="*/ 0 60000 65536"/>
              <a:gd name="T7" fmla="*/ 0 60000 65536"/>
              <a:gd name="T8" fmla="*/ 0 60000 65536"/>
              <a:gd name="T9" fmla="*/ 0 w 143"/>
              <a:gd name="T10" fmla="*/ 0 h 635"/>
              <a:gd name="T11" fmla="*/ 143 w 143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635">
                <a:moveTo>
                  <a:pt x="143" y="0"/>
                </a:moveTo>
                <a:cubicBezTo>
                  <a:pt x="78" y="83"/>
                  <a:pt x="14" y="166"/>
                  <a:pt x="7" y="272"/>
                </a:cubicBezTo>
                <a:cubicBezTo>
                  <a:pt x="0" y="378"/>
                  <a:pt x="83" y="575"/>
                  <a:pt x="98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5E740EB1-6808-407D-B74C-15B6648B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938" y="2993562"/>
            <a:ext cx="15544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/>
              <a:t>Rễ trước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11861ABC-64B7-4BF7-811D-F7C8C624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504" y="1827702"/>
            <a:ext cx="136017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>
                <a:solidFill>
                  <a:srgbClr val="0000FF"/>
                </a:solidFill>
              </a:rPr>
              <a:t>Rễ sau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101E518A-F2A4-421E-A552-38647BBC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897" y="1827703"/>
            <a:ext cx="1295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5D25A1C3-6699-44D3-9713-90E815D9C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774" y="1350501"/>
            <a:ext cx="2008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7F9E8D5F-1C5D-4D5B-A9AD-3BA1EB35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645" y="1114757"/>
            <a:ext cx="123158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/>
              <a:t>Sừng sau</a:t>
            </a:r>
          </a:p>
        </p:txBody>
      </p:sp>
      <p:sp>
        <p:nvSpPr>
          <p:cNvPr id="21516" name="Text Box 13">
            <a:extLst>
              <a:ext uri="{FF2B5EF4-FFF2-40B4-BE49-F238E27FC236}">
                <a16:creationId xmlns:a16="http://schemas.microsoft.com/office/drawing/2014/main" id="{05B3E802-A964-4263-92B5-6C759208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848" y="2863547"/>
            <a:ext cx="84296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>
                <a:solidFill>
                  <a:srgbClr val="0000FF"/>
                </a:solidFill>
              </a:rPr>
              <a:t>Da </a:t>
            </a: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3EB6A89F-DAA1-4993-B61F-47B1EB714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861" y="5402436"/>
            <a:ext cx="841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25F43D02-A085-4BCC-B228-CF789B95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5394" y="4095130"/>
            <a:ext cx="324327" cy="260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A3342DFE-E47C-488A-8210-146F2B3644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954" y="3836525"/>
            <a:ext cx="194310" cy="2586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1520" name="Text Box 17">
            <a:extLst>
              <a:ext uri="{FF2B5EF4-FFF2-40B4-BE49-F238E27FC236}">
                <a16:creationId xmlns:a16="http://schemas.microsoft.com/office/drawing/2014/main" id="{F832C688-1A5A-411E-A2E8-4CD160DA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179" y="5391005"/>
            <a:ext cx="6486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/>
              <a:t>Cơ </a:t>
            </a:r>
          </a:p>
        </p:txBody>
      </p:sp>
      <p:sp>
        <p:nvSpPr>
          <p:cNvPr id="21521" name="Rectangle 19">
            <a:extLst>
              <a:ext uri="{FF2B5EF4-FFF2-40B4-BE49-F238E27FC236}">
                <a16:creationId xmlns:a16="http://schemas.microsoft.com/office/drawing/2014/main" id="{11B7D929-CEB5-4B6E-B630-912C5257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371" y="1184051"/>
            <a:ext cx="2818923" cy="562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3570" name="Text Box 20">
            <a:extLst>
              <a:ext uri="{FF2B5EF4-FFF2-40B4-BE49-F238E27FC236}">
                <a16:creationId xmlns:a16="http://schemas.microsoft.com/office/drawing/2014/main" id="{3478CC0D-E970-4A01-B560-17F7A34D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15" y="6218253"/>
            <a:ext cx="8071008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60" b="1" dirty="0"/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57" name="Line 21">
            <a:extLst>
              <a:ext uri="{FF2B5EF4-FFF2-40B4-BE49-F238E27FC236}">
                <a16:creationId xmlns:a16="http://schemas.microsoft.com/office/drawing/2014/main" id="{25BBB19F-0056-4AE7-8652-2D1044BC41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8051" y="4343733"/>
            <a:ext cx="258603" cy="4529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620"/>
          </a:p>
        </p:txBody>
      </p:sp>
      <p:sp>
        <p:nvSpPr>
          <p:cNvPr id="21524" name="Rectangle 22">
            <a:extLst>
              <a:ext uri="{FF2B5EF4-FFF2-40B4-BE49-F238E27FC236}">
                <a16:creationId xmlns:a16="http://schemas.microsoft.com/office/drawing/2014/main" id="{DC7EDF38-DBB4-446B-888B-76246BE6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385" y="766142"/>
            <a:ext cx="7906703" cy="583215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>
              <a:solidFill>
                <a:srgbClr val="990033"/>
              </a:solidFill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CAFD75F5-F6DB-4BCA-A943-4F9B77A8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168" y="2193463"/>
            <a:ext cx="178594" cy="224314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9ED1F002-3592-4C2E-8646-8110CE7D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105" y="3210733"/>
            <a:ext cx="180023" cy="224314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20"/>
          </a:p>
        </p:txBody>
      </p:sp>
      <p:sp>
        <p:nvSpPr>
          <p:cNvPr id="21527" name="Text Box 10">
            <a:extLst>
              <a:ext uri="{FF2B5EF4-FFF2-40B4-BE49-F238E27FC236}">
                <a16:creationId xmlns:a16="http://schemas.microsoft.com/office/drawing/2014/main" id="{CC34ACB9-8358-40EF-ABA4-BDCC8649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198" y="3240738"/>
            <a:ext cx="258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90A1DC-3C3E-4663-8EF7-C9115F80A108}"/>
              </a:ext>
            </a:extLst>
          </p:cNvPr>
          <p:cNvCxnSpPr>
            <a:cxnSpLocks/>
          </p:cNvCxnSpPr>
          <p:nvPr/>
        </p:nvCxnSpPr>
        <p:spPr>
          <a:xfrm flipV="1">
            <a:off x="1977904" y="4355163"/>
            <a:ext cx="1170146" cy="44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5">
            <a:extLst>
              <a:ext uri="{FF2B5EF4-FFF2-40B4-BE49-F238E27FC236}">
                <a16:creationId xmlns:a16="http://schemas.microsoft.com/office/drawing/2014/main" id="{E45DB717-14EA-4C79-9DBE-51505A87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" y="4614481"/>
            <a:ext cx="2457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935CB48E-D94B-4F34-92B0-17760DA6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23" y="1049481"/>
            <a:ext cx="29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53B3E426-E386-45C8-936D-6E0CBA852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0" y="2578073"/>
            <a:ext cx="2742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3BB59250-CB0D-4E61-92EC-E9172452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095" y="2169146"/>
            <a:ext cx="27087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7EE8DDF9-400E-40AC-948A-2B92E5F4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321" y="4936594"/>
            <a:ext cx="2704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8EB597-46ED-448A-A431-FBD6F1065097}"/>
              </a:ext>
            </a:extLst>
          </p:cNvPr>
          <p:cNvCxnSpPr>
            <a:cxnSpLocks/>
          </p:cNvCxnSpPr>
          <p:nvPr/>
        </p:nvCxnSpPr>
        <p:spPr>
          <a:xfrm flipH="1" flipV="1">
            <a:off x="2504041" y="2872801"/>
            <a:ext cx="1292550" cy="1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B252DE-188C-4BE2-862F-1243706F8DAF}"/>
              </a:ext>
            </a:extLst>
          </p:cNvPr>
          <p:cNvCxnSpPr>
            <a:cxnSpLocks/>
          </p:cNvCxnSpPr>
          <p:nvPr/>
        </p:nvCxnSpPr>
        <p:spPr>
          <a:xfrm>
            <a:off x="4676813" y="4312772"/>
            <a:ext cx="16593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FECAF7D-2629-489B-ABAD-F0B6188A76DE}"/>
              </a:ext>
            </a:extLst>
          </p:cNvPr>
          <p:cNvCxnSpPr>
            <a:cxnSpLocks/>
          </p:cNvCxnSpPr>
          <p:nvPr/>
        </p:nvCxnSpPr>
        <p:spPr>
          <a:xfrm>
            <a:off x="5214501" y="2808906"/>
            <a:ext cx="2166934" cy="1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ED5D84-26AB-4DC6-A91A-895A358EBA0C}"/>
              </a:ext>
            </a:extLst>
          </p:cNvPr>
          <p:cNvCxnSpPr>
            <a:cxnSpLocks/>
          </p:cNvCxnSpPr>
          <p:nvPr/>
        </p:nvCxnSpPr>
        <p:spPr>
          <a:xfrm>
            <a:off x="4676812" y="5068109"/>
            <a:ext cx="1464826" cy="16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5">
            <a:extLst>
              <a:ext uri="{FF2B5EF4-FFF2-40B4-BE49-F238E27FC236}">
                <a16:creationId xmlns:a16="http://schemas.microsoft.com/office/drawing/2014/main" id="{43C0D56F-46D1-4B28-9CCD-BE0C26D1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241" y="4051464"/>
            <a:ext cx="2708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D7D3F8-E958-452E-A420-5FA55D636592}"/>
              </a:ext>
            </a:extLst>
          </p:cNvPr>
          <p:cNvCxnSpPr>
            <a:cxnSpLocks/>
          </p:cNvCxnSpPr>
          <p:nvPr/>
        </p:nvCxnSpPr>
        <p:spPr>
          <a:xfrm flipH="1" flipV="1">
            <a:off x="2966626" y="1327105"/>
            <a:ext cx="2453136" cy="866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nao bo">
            <a:extLst>
              <a:ext uri="{FF2B5EF4-FFF2-40B4-BE49-F238E27FC236}">
                <a16:creationId xmlns:a16="http://schemas.microsoft.com/office/drawing/2014/main" id="{ECC63FA0-F25A-4F2F-9187-101D3160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8550" y="1350501"/>
            <a:ext cx="3481388" cy="382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EC9550-6066-41BC-B3E8-B4776632A6A5}"/>
              </a:ext>
            </a:extLst>
          </p:cNvPr>
          <p:cNvSpPr/>
          <p:nvPr/>
        </p:nvSpPr>
        <p:spPr>
          <a:xfrm>
            <a:off x="1880959" y="31943"/>
            <a:ext cx="1048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8280" algn="just">
              <a:tabLst>
                <a:tab pos="360045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Nơron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-&gt;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1.25E-6 0.00023 C 0.00248 -0.00394 0.00495 -0.00811 0.00794 -0.01065 C 0.01003 -0.01297 0.01263 -0.01389 0.01511 -0.01551 C 0.02305 -0.01968 0.01511 -0.01551 0.03073 -0.01968 C 0.03268 -0.01968 0.03464 -0.02061 0.03672 -0.0213 L 0.0474 -0.0345 L 0.05091 -0.03866 C 0.05156 -0.04028 0.05248 -0.0426 0.05313 -0.04514 C 0.05391 -0.04676 0.05352 -0.04931 0.05456 -0.05093 C 0.05534 -0.05255 0.05664 -0.05255 0.05794 -0.05325 C 0.06016 -0.06413 0.06042 -0.06413 0.06042 -0.08056 C 0.06042 -0.09051 0.05964 -0.10024 0.05912 -0.11019 C 0.05886 -0.11413 0.05742 -0.12107 0.05664 -0.125 C 0.05638 -0.12917 0.05586 -0.13334 0.0556 -0.13797 C 0.05534 -0.14329 0.05508 -0.14954 0.05456 -0.15463 C 0.05404 -0.15695 0.05352 -0.1588 0.05313 -0.16112 C 0.05261 -0.16528 0.05248 -0.16945 0.05208 -0.17362 C 0.05248 -0.18426 0.05261 -0.19491 0.05313 -0.20556 C 0.05339 -0.2088 0.05391 -0.22362 0.0556 -0.22871 C 0.0569 -0.23357 0.05964 -0.23681 0.06042 -0.24167 C 0.06185 -0.25 0.06042 -0.24746 0.06511 -0.25 C 0.06589 -0.25232 0.06654 -0.25487 0.06745 -0.25649 C 0.06849 -0.25811 0.07018 -0.25903 0.0711 -0.26065 C 0.07175 -0.26227 0.07123 -0.26551 0.07227 -0.26713 C 0.07318 -0.26829 0.07461 -0.26806 0.07604 -0.26899 C 0.07708 -0.27061 0.07813 -0.27223 0.0793 -0.27315 C 0.08919 -0.28195 0.07617 -0.26737 0.08646 -0.27963 C 0.09297 -0.29676 0.08477 -0.27616 0.09258 -0.29028 C 0.10169 -0.30672 0.08672 -0.28542 0.09844 -0.30278 C 0.09948 -0.3044 0.10065 -0.30602 0.10208 -0.30695 C 0.10417 -0.30926 0.10912 -0.31158 0.10912 -0.31112 C 0.11003 -0.31343 0.11029 -0.31598 0.11146 -0.3176 C 0.11237 -0.31899 0.11419 -0.31829 0.11498 -0.31991 C 0.11589 -0.32153 0.11537 -0.32477 0.11628 -0.32639 C 0.11823 -0.32963 0.12096 -0.33218 0.12331 -0.33473 L 0.12695 -0.33889 C 0.13373 -0.35695 0.12461 -0.33565 0.13294 -0.34723 C 0.13399 -0.34885 0.13412 -0.35209 0.13529 -0.35371 C 0.1362 -0.35533 0.13763 -0.35463 0.1388 -0.35602 C 0.14024 -0.35695 0.14102 -0.3588 0.14245 -0.36019 C 0.14466 -0.36181 0.14714 -0.36274 0.14961 -0.36436 C 0.15469 -0.3676 0.15182 -0.36598 0.15781 -0.36829 C 0.1694 -0.3676 0.18086 -0.36829 0.19232 -0.36621 C 0.19505 -0.36598 0.19948 -0.36204 0.19948 -0.36181 C 0.20586 -0.34538 0.20117 -0.35209 0.20794 -0.34723 C 0.20873 -0.347 0.19766 -0.32292 0.19844 -0.32223 " pathEditMode="relative" rAng="0" ptsTypes="AAAAAAAAAAAAAAAAAAAAAAAAAAAAAAAAAAAAAAAAAAAAAAA">
                                      <p:cBhvr>
                                        <p:cTn id="57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repeatCount="2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25E-6 0.00023 C 0.00052 0.00185 0.00182 0.01042 0.00377 0.01273 C 0.00377 0.01459 0.00599 0.01783 0.00599 0.02014 C 0.00599 0.03426 0.00377 0.03727 0.00052 0.0507 C 1.25E-6 0.05371 1.25E-6 0.05834 -0.00248 0.0625 C -0.00404 0.06621 -0.00703 0.06736 -0.00951 0.07014 C -0.01107 0.0713 -0.01211 0.07385 -0.01328 0.07408 L -0.02005 0.07848 C -0.02774 0.07778 -0.03594 0.07755 -0.04297 0.07639 C -0.04401 0.07616 -0.04596 0.07523 -0.04609 0.07408 C -0.04805 0.07338 -0.04883 0.0713 -0.04987 0.07014 C -0.05156 0.06922 -0.05208 0.06922 -0.05378 0.06829 C -0.05456 0.06667 -0.05625 0.06459 -0.05677 0.06389 C -0.05938 0.0625 -0.06432 0.06019 -0.06432 0.06042 L -0.07175 0.05162 C -0.07227 0.0507 -0.07318 0.04908 -0.075 0.04815 L -0.08229 0.04422 C -0.08854 0.03635 -0.08281 0.0419 -0.09323 0.03727 C -0.09583 0.03635 -0.09466 0.04815 -0.09609 0.04653 C -0.10078 0.04167 -0.09609 0.05162 -0.10104 0.04723 C -0.10404 0.04908 -0.10156 0.04931 -0.10274 0.05278 C -0.10443 0.05625 -0.11003 0.06366 -0.11094 0.06667 C -0.11107 0.07014 -0.10859 0.07084 -0.10873 0.07338 C -0.11003 0.07523 -0.11732 0.07639 -0.1181 0.07848 C -0.11589 0.08195 -0.1168 0.08403 -0.11406 0.08681 C -0.11172 0.08982 -0.10586 0.09329 -0.10365 0.09537 C -0.10208 0.09676 -0.10104 0.09861 -0.09987 0.09954 C -0.09792 0.10139 -0.09323 0.10371 -0.09323 0.10394 L -0.08229 0.11644 L -0.07839 0.1206 C -0.07318 0.13496 -0.07969 0.12107 -0.07227 0.12917 C -0.07149 0.13079 -0.07044 0.1338 -0.0694 0.13542 C -0.06784 0.13681 -0.06719 0.13704 -0.06511 0.1375 C -0.05482 0.14283 -0.06537 0.13681 -0.05677 0.1419 C -0.05625 0.14329 -0.05456 0.14491 -0.05378 0.14607 C -0.05208 0.14699 -0.05156 0.14676 -0.04987 0.14815 C -0.04544 0.1551 -0.04961 0.1544 -0.04609 0.1544 " pathEditMode="relative" rAng="0" ptsTypes="AAAAAAAAAAAAAAAAAAAAAAAAAAAAAAAAAAAAAA">
                                      <p:cBhvr>
                                        <p:cTn id="6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77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5 0.00487 0.00365 0.01019 0.00599 0.01482 C 0.01172 0.02616 0.00807 0.01135 0.01081 0.02524 C 0.01029 0.04931 0.01068 0.07338 0.00951 0.09723 C 0.00938 0.09977 0.00781 0.10139 0.00716 0.10371 C 0.00664 0.10556 0.00664 0.10811 0.00599 0.10996 C 0.00417 0.11482 0.00143 0.11737 -0.00117 0.12061 C -0.00521 0.13125 -0.00234 0.12547 -0.01068 0.13542 L -0.01784 0.14375 C -0.01901 0.14445 -0.02031 0.14491 -0.02148 0.14607 C -0.02396 0.14838 -0.02617 0.15162 -0.02865 0.1544 L -0.03216 0.15857 C -0.03854 0.1757 -0.03021 0.1551 -0.03815 0.16922 C -0.04349 0.17894 -0.03711 0.17362 -0.04414 0.17778 C -0.04492 0.17987 -0.04544 0.18241 -0.04648 0.18403 C -0.0487 0.1875 -0.05365 0.1926 -0.05365 0.1926 C -0.05443 0.19468 -0.05547 0.19653 -0.05599 0.19885 C -0.05703 0.20301 -0.05833 0.21158 -0.05833 0.21158 L -0.05716 0.23287 " pathEditMode="relative" ptsTypes="AAAAAAAAAAAAAAAAAAAA">
                                      <p:cBhvr>
                                        <p:cTn id="7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0" grpId="1" animBg="1"/>
      <p:bldP spid="91140" grpId="2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28" grpId="0"/>
      <p:bldP spid="29" grpId="0"/>
      <p:bldP spid="30" grpId="0"/>
      <p:bldP spid="31" grpId="0"/>
      <p:bldP spid="32" grpId="0"/>
      <p:bldP spid="41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722034" y="1789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130" name="Picture 10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1492794"/>
            <a:ext cx="904379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6197" y="0"/>
            <a:ext cx="11107804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3200" dirty="0">
                <a:solidFill>
                  <a:srgbClr val="FF6699"/>
                </a:solidFill>
                <a:latin typeface="VNI-Commerce" pitchFamily="2" charset="0"/>
              </a:rPr>
              <a:t> </a:t>
            </a:r>
            <a:r>
              <a:rPr lang="en-US" altLang="en-US" sz="3600" b="1" u="sng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TIẾT 47:</a:t>
            </a:r>
            <a:r>
              <a:rPr lang="en-US" altLang="en-US" sz="36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HỆ THẦN KINH SINH DƯỠNG</a:t>
            </a:r>
          </a:p>
        </p:txBody>
      </p:sp>
    </p:spTree>
    <p:extLst>
      <p:ext uri="{BB962C8B-B14F-4D97-AF65-F5344CB8AC3E}">
        <p14:creationId xmlns:p14="http://schemas.microsoft.com/office/powerpoint/2010/main" val="336961093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04000" y="76200"/>
            <a:ext cx="538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6699"/>
                </a:solidFill>
              </a:rPr>
              <a:t>Hoàn thành bảng sau:</a:t>
            </a:r>
          </a:p>
        </p:txBody>
      </p:sp>
      <p:graphicFrame>
        <p:nvGraphicFramePr>
          <p:cNvPr id="729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44648"/>
              </p:ext>
            </p:extLst>
          </p:nvPr>
        </p:nvGraphicFramePr>
        <p:xfrm>
          <a:off x="101600" y="685800"/>
          <a:ext cx="12090400" cy="6092952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phản xạ vận động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phản xạ sinh dưỡng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3149600" y="1447801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7213600" y="1371600"/>
            <a:ext cx="497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3149600" y="2308026"/>
            <a:ext cx="345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7416800" y="2368609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3048000" y="5781248"/>
            <a:ext cx="40618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7315200" y="5691427"/>
            <a:ext cx="497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3149600" y="76200"/>
            <a:ext cx="477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Thảo luận nhóm:</a:t>
            </a:r>
          </a:p>
        </p:txBody>
      </p:sp>
      <p:sp>
        <p:nvSpPr>
          <p:cNvPr id="15" name="Text Box 192">
            <a:extLst>
              <a:ext uri="{FF2B5EF4-FFF2-40B4-BE49-F238E27FC236}">
                <a16:creationId xmlns:a16="http://schemas.microsoft.com/office/drawing/2014/main" id="{EB28D1D7-665E-4101-945A-585D3809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3082499"/>
            <a:ext cx="38148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 Box 193">
            <a:extLst>
              <a:ext uri="{FF2B5EF4-FFF2-40B4-BE49-F238E27FC236}">
                <a16:creationId xmlns:a16="http://schemas.microsoft.com/office/drawing/2014/main" id="{0376648C-235D-4AAB-B6E7-45674373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3082499"/>
            <a:ext cx="477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 Box 195">
            <a:extLst>
              <a:ext uri="{FF2B5EF4-FFF2-40B4-BE49-F238E27FC236}">
                <a16:creationId xmlns:a16="http://schemas.microsoft.com/office/drawing/2014/main" id="{597C2B3D-E7B2-48B7-AC9A-DFF49D99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03690"/>
            <a:ext cx="391647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96">
            <a:extLst>
              <a:ext uri="{FF2B5EF4-FFF2-40B4-BE49-F238E27FC236}">
                <a16:creationId xmlns:a16="http://schemas.microsoft.com/office/drawing/2014/main" id="{FEDCAE32-9752-4A9D-B621-382E39F7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580661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7588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257" grpId="0"/>
      <p:bldP spid="7258" grpId="0"/>
      <p:bldP spid="7267" grpId="0"/>
      <p:bldP spid="7268" grpId="0"/>
      <p:bldP spid="7290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">
            <a:extLst>
              <a:ext uri="{FF2B5EF4-FFF2-40B4-BE49-F238E27FC236}">
                <a16:creationId xmlns:a16="http://schemas.microsoft.com/office/drawing/2014/main" id="{164778EB-6D24-4314-BAB6-B67102F4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223963"/>
            <a:ext cx="70008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BFA542D1-3551-4000-AAFB-D6CDE89A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168650"/>
            <a:ext cx="2533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Oval 4">
            <a:extLst>
              <a:ext uri="{FF2B5EF4-FFF2-40B4-BE49-F238E27FC236}">
                <a16:creationId xmlns:a16="http://schemas.microsoft.com/office/drawing/2014/main" id="{FE3C9E76-EF5A-4661-A6C8-6C978F37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973513"/>
            <a:ext cx="200025" cy="2508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Freeform 5">
            <a:extLst>
              <a:ext uri="{FF2B5EF4-FFF2-40B4-BE49-F238E27FC236}">
                <a16:creationId xmlns:a16="http://schemas.microsoft.com/office/drawing/2014/main" id="{E9CCB96C-A1B1-46A3-9A8C-20232E363A3A}"/>
              </a:ext>
            </a:extLst>
          </p:cNvPr>
          <p:cNvSpPr>
            <a:spLocks/>
          </p:cNvSpPr>
          <p:nvPr/>
        </p:nvSpPr>
        <p:spPr bwMode="auto">
          <a:xfrm>
            <a:off x="5087938" y="3168650"/>
            <a:ext cx="838200" cy="1223963"/>
          </a:xfrm>
          <a:custGeom>
            <a:avLst/>
            <a:gdLst>
              <a:gd name="T0" fmla="*/ 2147483646 w 528"/>
              <a:gd name="T1" fmla="*/ 0 h 771"/>
              <a:gd name="T2" fmla="*/ 2147483646 w 528"/>
              <a:gd name="T3" fmla="*/ 2147483646 h 771"/>
              <a:gd name="T4" fmla="*/ 0 w 528"/>
              <a:gd name="T5" fmla="*/ 2147483646 h 771"/>
              <a:gd name="T6" fmla="*/ 0 60000 65536"/>
              <a:gd name="T7" fmla="*/ 0 60000 65536"/>
              <a:gd name="T8" fmla="*/ 0 60000 65536"/>
              <a:gd name="T9" fmla="*/ 0 w 528"/>
              <a:gd name="T10" fmla="*/ 0 h 771"/>
              <a:gd name="T11" fmla="*/ 528 w 528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771">
                <a:moveTo>
                  <a:pt x="453" y="0"/>
                </a:moveTo>
                <a:cubicBezTo>
                  <a:pt x="490" y="117"/>
                  <a:pt x="528" y="235"/>
                  <a:pt x="453" y="363"/>
                </a:cubicBezTo>
                <a:cubicBezTo>
                  <a:pt x="378" y="491"/>
                  <a:pt x="75" y="703"/>
                  <a:pt x="0" y="77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Freeform 6">
            <a:extLst>
              <a:ext uri="{FF2B5EF4-FFF2-40B4-BE49-F238E27FC236}">
                <a16:creationId xmlns:a16="http://schemas.microsoft.com/office/drawing/2014/main" id="{C60D7513-E434-43CC-8349-A0232EE2F8D0}"/>
              </a:ext>
            </a:extLst>
          </p:cNvPr>
          <p:cNvSpPr>
            <a:spLocks/>
          </p:cNvSpPr>
          <p:nvPr/>
        </p:nvSpPr>
        <p:spPr bwMode="auto">
          <a:xfrm>
            <a:off x="7896225" y="3960813"/>
            <a:ext cx="227013" cy="1008062"/>
          </a:xfrm>
          <a:custGeom>
            <a:avLst/>
            <a:gdLst>
              <a:gd name="T0" fmla="*/ 2147483646 w 143"/>
              <a:gd name="T1" fmla="*/ 0 h 635"/>
              <a:gd name="T2" fmla="*/ 2147483646 w 143"/>
              <a:gd name="T3" fmla="*/ 2147483646 h 635"/>
              <a:gd name="T4" fmla="*/ 2147483646 w 143"/>
              <a:gd name="T5" fmla="*/ 2147483646 h 635"/>
              <a:gd name="T6" fmla="*/ 0 60000 65536"/>
              <a:gd name="T7" fmla="*/ 0 60000 65536"/>
              <a:gd name="T8" fmla="*/ 0 60000 65536"/>
              <a:gd name="T9" fmla="*/ 0 w 143"/>
              <a:gd name="T10" fmla="*/ 0 h 635"/>
              <a:gd name="T11" fmla="*/ 143 w 143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635">
                <a:moveTo>
                  <a:pt x="143" y="0"/>
                </a:moveTo>
                <a:cubicBezTo>
                  <a:pt x="78" y="83"/>
                  <a:pt x="14" y="166"/>
                  <a:pt x="7" y="272"/>
                </a:cubicBezTo>
                <a:cubicBezTo>
                  <a:pt x="0" y="378"/>
                  <a:pt x="83" y="575"/>
                  <a:pt x="98" y="6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02CDE447-3356-4EB2-8A8C-9832505DF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2663825"/>
            <a:ext cx="172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Rễ trước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9C0E3A11-F252-45C7-8C0C-EBB3BAC6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1368425"/>
            <a:ext cx="151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sau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B1E9318C-5072-40A4-833B-F3E9CDAD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368425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Rễ sau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6E64F30D-39D7-4E2E-BC78-A93984DC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838200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Sừng bên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736151B5-B28A-4C39-A40F-4D197378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576263"/>
            <a:ext cx="1368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Sừng sau</a:t>
            </a:r>
          </a:p>
        </p:txBody>
      </p:sp>
      <p:sp>
        <p:nvSpPr>
          <p:cNvPr id="21516" name="Text Box 13">
            <a:extLst>
              <a:ext uri="{FF2B5EF4-FFF2-40B4-BE49-F238E27FC236}">
                <a16:creationId xmlns:a16="http://schemas.microsoft.com/office/drawing/2014/main" id="{F5AEFC1A-FF76-4AF7-B9F5-D8521FED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2519363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E3A368DA-A188-4AA6-9EDD-B702FFB50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5340350"/>
            <a:ext cx="155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086F2B04-3E95-46D3-8608-3D3CC8050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1175" y="3887788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E5E53BC6-D526-4798-99E9-6ED412BAF9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0688" y="3600450"/>
            <a:ext cx="21590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0" name="Text Box 17">
            <a:extLst>
              <a:ext uri="{FF2B5EF4-FFF2-40B4-BE49-F238E27FC236}">
                <a16:creationId xmlns:a16="http://schemas.microsoft.com/office/drawing/2014/main" id="{F866C944-278A-4D91-9476-F2FAAF7C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5327650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</a:p>
        </p:txBody>
      </p:sp>
      <p:sp>
        <p:nvSpPr>
          <p:cNvPr id="21521" name="Rectangle 19">
            <a:extLst>
              <a:ext uri="{FF2B5EF4-FFF2-40B4-BE49-F238E27FC236}">
                <a16:creationId xmlns:a16="http://schemas.microsoft.com/office/drawing/2014/main" id="{E5B65596-A04F-4D8F-8FE4-B8CFA1CC2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603250"/>
            <a:ext cx="3132137" cy="6254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57" name="Line 21">
            <a:extLst>
              <a:ext uri="{FF2B5EF4-FFF2-40B4-BE49-F238E27FC236}">
                <a16:creationId xmlns:a16="http://schemas.microsoft.com/office/drawing/2014/main" id="{C7625AF1-77ED-45F0-A06E-B3C0B7C428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5238" y="4164013"/>
            <a:ext cx="287337" cy="503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4" name="Rectangle 22">
            <a:extLst>
              <a:ext uri="{FF2B5EF4-FFF2-40B4-BE49-F238E27FC236}">
                <a16:creationId xmlns:a16="http://schemas.microsoft.com/office/drawing/2014/main" id="{520BEF96-B187-4B03-A002-3050D204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88913"/>
            <a:ext cx="8785225" cy="6480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BA30139D-C760-4B1E-9E03-5D682C22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1774825"/>
            <a:ext cx="198438" cy="2492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32DB4466-EC00-4AE1-B79F-3DEB879B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2905125"/>
            <a:ext cx="200025" cy="2492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7" name="Text Box 10">
            <a:extLst>
              <a:ext uri="{FF2B5EF4-FFF2-40B4-BE49-F238E27FC236}">
                <a16:creationId xmlns:a16="http://schemas.microsoft.com/office/drawing/2014/main" id="{F369E1AF-DCF9-49AD-BC3E-E976895C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938463"/>
            <a:ext cx="182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Hạch thần kinh sinh dưỡng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C33612EF-18CF-4755-A4AB-956E5678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7" y="6254750"/>
            <a:ext cx="9958961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1163</Words>
  <Application>Microsoft Office PowerPoint</Application>
  <PresentationFormat>Widescreen</PresentationFormat>
  <Paragraphs>199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Amatic SC</vt:lpstr>
      <vt:lpstr>Arial</vt:lpstr>
      <vt:lpstr>Calibri</vt:lpstr>
      <vt:lpstr>Calibri Light</vt:lpstr>
      <vt:lpstr>Catamaran Thin</vt:lpstr>
      <vt:lpstr>Lato</vt:lpstr>
      <vt:lpstr>Staatliches</vt:lpstr>
      <vt:lpstr>Times New Roman</vt:lpstr>
      <vt:lpstr>Titan One</vt:lpstr>
      <vt:lpstr>Verdana</vt:lpstr>
      <vt:lpstr>VNI-Commerce</vt:lpstr>
      <vt:lpstr>VNI-Heather</vt:lpstr>
      <vt:lpstr>VNI-Times</vt:lpstr>
      <vt:lpstr>Wingdings</vt:lpstr>
      <vt:lpstr>Office Theme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57</cp:revision>
  <dcterms:created xsi:type="dcterms:W3CDTF">2022-02-21T04:30:36Z</dcterms:created>
  <dcterms:modified xsi:type="dcterms:W3CDTF">2022-03-21T05:52:01Z</dcterms:modified>
</cp:coreProperties>
</file>